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43"/>
  </p:notesMasterIdLst>
  <p:sldIdLst>
    <p:sldId id="256" r:id="rId2"/>
    <p:sldId id="445" r:id="rId3"/>
    <p:sldId id="505" r:id="rId4"/>
    <p:sldId id="464" r:id="rId5"/>
    <p:sldId id="446" r:id="rId6"/>
    <p:sldId id="516" r:id="rId7"/>
    <p:sldId id="514" r:id="rId8"/>
    <p:sldId id="460" r:id="rId9"/>
    <p:sldId id="447" r:id="rId10"/>
    <p:sldId id="458" r:id="rId11"/>
    <p:sldId id="517" r:id="rId12"/>
    <p:sldId id="456" r:id="rId13"/>
    <p:sldId id="488" r:id="rId14"/>
    <p:sldId id="489" r:id="rId15"/>
    <p:sldId id="515" r:id="rId16"/>
    <p:sldId id="466" r:id="rId17"/>
    <p:sldId id="463" r:id="rId18"/>
    <p:sldId id="468" r:id="rId19"/>
    <p:sldId id="443" r:id="rId20"/>
    <p:sldId id="491" r:id="rId21"/>
    <p:sldId id="477" r:id="rId22"/>
    <p:sldId id="481" r:id="rId23"/>
    <p:sldId id="479" r:id="rId24"/>
    <p:sldId id="444" r:id="rId25"/>
    <p:sldId id="512" r:id="rId26"/>
    <p:sldId id="475" r:id="rId27"/>
    <p:sldId id="324" r:id="rId28"/>
    <p:sldId id="498" r:id="rId29"/>
    <p:sldId id="497" r:id="rId30"/>
    <p:sldId id="499" r:id="rId31"/>
    <p:sldId id="500" r:id="rId32"/>
    <p:sldId id="510" r:id="rId33"/>
    <p:sldId id="511" r:id="rId34"/>
    <p:sldId id="501" r:id="rId35"/>
    <p:sldId id="502" r:id="rId36"/>
    <p:sldId id="503" r:id="rId37"/>
    <p:sldId id="504" r:id="rId38"/>
    <p:sldId id="509" r:id="rId39"/>
    <p:sldId id="506" r:id="rId40"/>
    <p:sldId id="507" r:id="rId41"/>
    <p:sldId id="508" r:id="rId4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6148" autoAdjust="0"/>
  </p:normalViewPr>
  <p:slideViewPr>
    <p:cSldViewPr snapToGrid="0" snapToObjects="1">
      <p:cViewPr>
        <p:scale>
          <a:sx n="100" d="100"/>
          <a:sy n="100" d="100"/>
        </p:scale>
        <p:origin x="720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1F5D1-9698-BE48-BAE1-7DC8ABCEE718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2C805-B0E2-7544-BD42-689417B10D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41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319E599-1C2F-D64B-9B3B-2DEDE9C0F64F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F15EC7B-E7F6-1742-8D37-4BEE92635041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ioconductor.org/packages/GSEABenchmark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cap="none" dirty="0" err="1">
                <a:cs typeface="Arial"/>
              </a:rPr>
              <a:t>Functional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enrichment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analysis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of</a:t>
            </a:r>
            <a:r>
              <a:rPr lang="de-DE" sz="2400" cap="none" dirty="0">
                <a:cs typeface="Arial"/>
              </a:rPr>
              <a:t> high-</a:t>
            </a:r>
            <a:r>
              <a:rPr lang="de-DE" sz="2400" cap="none" dirty="0" err="1">
                <a:cs typeface="Arial"/>
              </a:rPr>
              <a:t>throughput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omics</a:t>
            </a:r>
            <a:r>
              <a:rPr lang="de-DE" sz="2400" cap="none" dirty="0">
                <a:cs typeface="Arial"/>
              </a:rPr>
              <a:t> </a:t>
            </a:r>
            <a:r>
              <a:rPr lang="de-DE" sz="2400" cap="none" dirty="0" err="1">
                <a:cs typeface="Arial"/>
              </a:rPr>
              <a:t>data</a:t>
            </a:r>
            <a:endParaRPr lang="de-DE" sz="2400" cap="none" dirty="0">
              <a:latin typeface="Arial"/>
              <a:cs typeface="Arial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216162" cy="1752600"/>
          </a:xfrm>
        </p:spPr>
        <p:txBody>
          <a:bodyPr/>
          <a:lstStyle/>
          <a:p>
            <a:r>
              <a:rPr lang="de-DE" sz="1800" dirty="0"/>
              <a:t>Ludwig Geistlinger</a:t>
            </a:r>
            <a:r>
              <a:rPr lang="de-DE" dirty="0"/>
              <a:t>			          	       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Jun 26, 2019</a:t>
            </a:r>
          </a:p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School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Public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Health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City University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New York</a:t>
            </a:r>
          </a:p>
        </p:txBody>
      </p:sp>
    </p:spTree>
    <p:extLst>
      <p:ext uri="{BB962C8B-B14F-4D97-AF65-F5344CB8AC3E}">
        <p14:creationId xmlns:p14="http://schemas.microsoft.com/office/powerpoint/2010/main" val="345479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Efficient</a:t>
            </a:r>
            <a:r>
              <a:rPr lang="de-DE" sz="2400" dirty="0"/>
              <a:t> </a:t>
            </a:r>
            <a:r>
              <a:rPr lang="de-DE" sz="2400" i="1" dirty="0"/>
              <a:t>parallel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endParaRPr lang="de-DE" sz="2400" dirty="0"/>
          </a:p>
          <a:p>
            <a:endParaRPr lang="de-DE" sz="800" dirty="0"/>
          </a:p>
          <a:p>
            <a:r>
              <a:rPr lang="de-DE" sz="2400" i="1" dirty="0" err="1"/>
              <a:t>Representative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extendable</a:t>
            </a:r>
            <a:r>
              <a:rPr lang="de-DE" sz="2400" i="1" dirty="0"/>
              <a:t> </a:t>
            </a:r>
            <a:r>
              <a:rPr lang="de-DE" sz="2400" dirty="0" err="1"/>
              <a:t>collection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20 </a:t>
            </a:r>
            <a:r>
              <a:rPr lang="de-DE" sz="2400" dirty="0" err="1"/>
              <a:t>methods</a:t>
            </a:r>
            <a:endParaRPr lang="de-DE" sz="2400" dirty="0"/>
          </a:p>
          <a:p>
            <a:endParaRPr lang="de-DE" sz="800" dirty="0"/>
          </a:p>
          <a:p>
            <a:r>
              <a:rPr lang="de-DE" sz="2400" dirty="0" err="1"/>
              <a:t>Comprehensive</a:t>
            </a:r>
            <a:r>
              <a:rPr lang="de-DE" sz="2400" dirty="0"/>
              <a:t> </a:t>
            </a:r>
            <a:r>
              <a:rPr lang="de-DE" sz="2400" i="1" dirty="0"/>
              <a:t>real </a:t>
            </a:r>
            <a:r>
              <a:rPr lang="de-DE" sz="2400" i="1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compendium</a:t>
            </a:r>
            <a:endParaRPr lang="de-DE" sz="2400" dirty="0"/>
          </a:p>
          <a:p>
            <a:pPr lvl="1"/>
            <a:r>
              <a:rPr lang="de-DE" sz="2000" dirty="0" err="1"/>
              <a:t>Microarray</a:t>
            </a:r>
            <a:r>
              <a:rPr lang="de-DE" sz="2000" dirty="0"/>
              <a:t> &amp; RNA-</a:t>
            </a:r>
            <a:r>
              <a:rPr lang="de-DE" sz="2000" dirty="0" err="1"/>
              <a:t>seq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Investigating</a:t>
            </a:r>
            <a:r>
              <a:rPr lang="de-DE" sz="2000" dirty="0"/>
              <a:t> human </a:t>
            </a:r>
            <a:r>
              <a:rPr lang="de-DE" sz="2000" dirty="0" err="1"/>
              <a:t>diseases</a:t>
            </a:r>
            <a:r>
              <a:rPr lang="de-DE" sz="2000" dirty="0"/>
              <a:t> (</a:t>
            </a:r>
            <a:r>
              <a:rPr lang="de-DE" sz="2000" dirty="0" err="1"/>
              <a:t>mostly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) </a:t>
            </a:r>
          </a:p>
          <a:p>
            <a:pPr lvl="1"/>
            <a:endParaRPr lang="de-DE" sz="800" dirty="0"/>
          </a:p>
          <a:p>
            <a:r>
              <a:rPr lang="de-DE" sz="2400" dirty="0" err="1"/>
              <a:t>Systematic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reproducible</a:t>
            </a:r>
            <a:r>
              <a:rPr lang="de-DE" sz="2400" i="1" dirty="0"/>
              <a:t> </a:t>
            </a:r>
            <a:r>
              <a:rPr lang="de-DE" sz="2400" dirty="0" err="1"/>
              <a:t>assessment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endParaRPr lang="de-DE" sz="2400" dirty="0"/>
          </a:p>
          <a:p>
            <a:pPr lvl="1"/>
            <a:r>
              <a:rPr lang="de-DE" sz="2000" dirty="0" err="1"/>
              <a:t>Runtime</a:t>
            </a:r>
            <a:endParaRPr lang="de-DE" sz="2000" dirty="0"/>
          </a:p>
          <a:p>
            <a:pPr lvl="1"/>
            <a:r>
              <a:rPr lang="de-DE" sz="2000" dirty="0"/>
              <a:t>Statistical </a:t>
            </a:r>
            <a:r>
              <a:rPr lang="de-DE" sz="2000" dirty="0" err="1"/>
              <a:t>significance</a:t>
            </a:r>
            <a:endParaRPr lang="de-DE" sz="2000" dirty="0"/>
          </a:p>
          <a:p>
            <a:pPr lvl="1"/>
            <a:r>
              <a:rPr lang="de-DE" sz="2000" dirty="0" err="1"/>
              <a:t>Phenotype</a:t>
            </a:r>
            <a:r>
              <a:rPr lang="de-DE" sz="2000" dirty="0"/>
              <a:t> </a:t>
            </a:r>
            <a:r>
              <a:rPr lang="de-DE" sz="2000" dirty="0" err="1"/>
              <a:t>relevance</a:t>
            </a:r>
            <a:r>
              <a:rPr lang="de-DE" sz="2000" dirty="0"/>
              <a:t> (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i="1" dirty="0"/>
              <a:t>a priori</a:t>
            </a:r>
            <a:r>
              <a:rPr lang="de-DE" sz="2000" dirty="0"/>
              <a:t> </a:t>
            </a:r>
            <a:r>
              <a:rPr lang="de-DE" sz="2000" dirty="0" err="1"/>
              <a:t>defined</a:t>
            </a:r>
            <a:r>
              <a:rPr lang="de-DE" sz="2000" dirty="0"/>
              <a:t> </a:t>
            </a:r>
            <a:r>
              <a:rPr lang="de-DE" sz="2000" dirty="0" err="1"/>
              <a:t>relevance</a:t>
            </a:r>
            <a:r>
              <a:rPr lang="de-DE" sz="2000" dirty="0"/>
              <a:t> </a:t>
            </a:r>
            <a:r>
              <a:rPr lang="de-DE" sz="2000" dirty="0" err="1"/>
              <a:t>rankings</a:t>
            </a:r>
            <a:r>
              <a:rPr lang="de-DE" sz="2000" dirty="0"/>
              <a:t>)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10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5" name="Textfeld 18">
            <a:extLst>
              <a:ext uri="{FF2B5EF4-FFF2-40B4-BE49-F238E27FC236}">
                <a16:creationId xmlns:a16="http://schemas.microsoft.com/office/drawing/2014/main" id="{FF3AD50A-575C-7043-AB73-291C44B97923}"/>
              </a:ext>
            </a:extLst>
          </p:cNvPr>
          <p:cNvSpPr txBox="1"/>
          <p:nvPr/>
        </p:nvSpPr>
        <p:spPr>
          <a:xfrm>
            <a:off x="457200" y="709392"/>
            <a:ext cx="792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Geistlinger et al. </a:t>
            </a:r>
            <a:r>
              <a:rPr lang="en-US" dirty="0">
                <a:solidFill>
                  <a:srgbClr val="0070C0"/>
                </a:solidFill>
              </a:rPr>
              <a:t>Towards a gold standard for benchmarking gene set enrichment analysis.</a:t>
            </a:r>
            <a:r>
              <a:rPr lang="en-US" dirty="0"/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bioRxiv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2019.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pt" dirty="0">
                <a:solidFill>
                  <a:schemeClr val="bg1">
                    <a:lumMod val="50000"/>
                  </a:schemeClr>
                </a:solidFill>
              </a:rPr>
              <a:t>10.1101/674267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4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b="1" cap="none" dirty="0">
                <a:latin typeface="Arial"/>
                <a:cs typeface="Arial"/>
              </a:rPr>
              <a:t>Hands-on </a:t>
            </a:r>
            <a:r>
              <a:rPr lang="de-DE" sz="3600" b="1" cap="none" dirty="0" err="1">
                <a:latin typeface="Arial"/>
                <a:cs typeface="Arial"/>
              </a:rPr>
              <a:t>practice</a:t>
            </a:r>
            <a:endParaRPr lang="de-DE" sz="3600" b="1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14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83670" y="1396999"/>
            <a:ext cx="4861229" cy="5231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775194" y="2197262"/>
            <a:ext cx="3745343" cy="23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27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683000" y="2197262"/>
            <a:ext cx="1837537" cy="23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39271" y="1657239"/>
            <a:ext cx="1007996" cy="4855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1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GSEA Benchmark </a:t>
            </a:r>
            <a:r>
              <a:rPr lang="de-DE" sz="3200" dirty="0" err="1"/>
              <a:t>panel</a:t>
            </a:r>
            <a:endParaRPr lang="de-DE" sz="3200" dirty="0"/>
          </a:p>
        </p:txBody>
      </p:sp>
      <p:pic>
        <p:nvPicPr>
          <p:cNvPr id="6" name="Bild 5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239"/>
            <a:ext cx="8229600" cy="48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900" cap="none" dirty="0">
                <a:cs typeface="Arial"/>
              </a:rPr>
              <a:t>GSA Benchmarking in </a:t>
            </a:r>
            <a:r>
              <a:rPr lang="de-DE" sz="2900" cap="none" dirty="0" err="1">
                <a:cs typeface="Arial"/>
              </a:rPr>
              <a:t>action</a:t>
            </a:r>
            <a:r>
              <a:rPr lang="de-DE" sz="2900" cap="none" dirty="0">
                <a:cs typeface="Arial"/>
              </a:rPr>
              <a:t> ...</a:t>
            </a:r>
            <a:endParaRPr lang="de-DE" sz="2900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34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98979"/>
              </p:ext>
            </p:extLst>
          </p:nvPr>
        </p:nvGraphicFramePr>
        <p:xfrm>
          <a:off x="207816" y="865897"/>
          <a:ext cx="8636004" cy="57544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44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CITATIONS</a:t>
                      </a:r>
                    </a:p>
                    <a:p>
                      <a:pPr algn="ctr"/>
                      <a:r>
                        <a:rPr lang="de-DE" sz="1200" b="0" dirty="0"/>
                        <a:t>Google, 07/2018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1" dirty="0"/>
                        <a:t>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OverRepresentation</a:t>
                      </a:r>
                      <a:r>
                        <a:rPr lang="de-DE" sz="1400" dirty="0"/>
                        <a:t>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GLOBALTEST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GLOBAL </a:t>
                      </a:r>
                      <a:r>
                        <a:rPr lang="de-DE" sz="1400" dirty="0" err="1"/>
                        <a:t>TESTing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groups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Goeman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Enrichment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Subramanian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14</a:t>
                      </a:r>
                      <a:r>
                        <a:rPr lang="de-DE" baseline="0" dirty="0"/>
                        <a:t> 403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SAFE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Significance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Analysis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Expression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Barry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Efron</a:t>
                      </a:r>
                      <a:r>
                        <a:rPr lang="de-DE" sz="1600" baseline="0" dirty="0"/>
                        <a:t> &amp; </a:t>
                      </a:r>
                      <a:r>
                        <a:rPr lang="de-DE" sz="1600" baseline="0" dirty="0" err="1"/>
                        <a:t>Tibshirani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SAMGS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Ana.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Microarrays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 Gene Sets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Dinu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ROAST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ROtAtion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Set Test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Wu</a:t>
                      </a:r>
                      <a:r>
                        <a:rPr lang="de-DE" sz="1600" baseline="0" dirty="0"/>
                        <a:t> et al.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Adjusted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Rank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gs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Wu et</a:t>
                      </a:r>
                      <a:r>
                        <a:rPr lang="de-DE" sz="1600" baseline="0" dirty="0"/>
                        <a:t> al.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PADOG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 Ana.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Down-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weighting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Ovlp</a:t>
                      </a:r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Genes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Tarca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8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 dirty="0"/>
                        <a:t>GSVA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 Set Variation Analysis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Hänzelmann</a:t>
                      </a:r>
                      <a:r>
                        <a:rPr lang="de-DE" sz="1600" dirty="0"/>
                        <a:t>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07816" y="415637"/>
            <a:ext cx="44294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latin typeface="American Typewriter"/>
                <a:cs typeface="American Typewriter"/>
              </a:rPr>
              <a:t>&gt; </a:t>
            </a:r>
            <a:r>
              <a:rPr lang="de-DE" dirty="0" err="1">
                <a:solidFill>
                  <a:srgbClr val="3366FF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dirty="0">
                <a:latin typeface="American Typewriter"/>
                <a:cs typeface="American Typewriter"/>
              </a:rPr>
              <a:t>::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5362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Gene </a:t>
            </a:r>
            <a:r>
              <a:rPr lang="de-DE" sz="3200" dirty="0" err="1"/>
              <a:t>set</a:t>
            </a:r>
            <a:r>
              <a:rPr lang="de-DE" sz="3200" dirty="0"/>
              <a:t> </a:t>
            </a:r>
            <a:r>
              <a:rPr lang="de-DE" sz="3200" dirty="0" err="1"/>
              <a:t>size</a:t>
            </a:r>
            <a:r>
              <a:rPr lang="de-DE" sz="3200" dirty="0"/>
              <a:t> </a:t>
            </a:r>
            <a:r>
              <a:rPr lang="de-DE" sz="2000" dirty="0"/>
              <a:t>(min = 5, </a:t>
            </a:r>
            <a:r>
              <a:rPr lang="de-DE" sz="2000" dirty="0" err="1"/>
              <a:t>max</a:t>
            </a:r>
            <a:r>
              <a:rPr lang="de-DE" sz="2000" dirty="0"/>
              <a:t> = 500)</a:t>
            </a:r>
          </a:p>
        </p:txBody>
      </p:sp>
      <p:pic>
        <p:nvPicPr>
          <p:cNvPr id="4" name="Bild 3" descr="KEGG_gs_size_di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1449"/>
            <a:ext cx="3923999" cy="3971987"/>
          </a:xfrm>
          <a:prstGeom prst="rect">
            <a:avLst/>
          </a:prstGeom>
        </p:spPr>
      </p:pic>
      <p:pic>
        <p:nvPicPr>
          <p:cNvPr id="5" name="Bild 4" descr="GOBP_gs_size_dist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42" y="2433436"/>
            <a:ext cx="4107495" cy="396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838307" y="1717421"/>
            <a:ext cx="11533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KEGG</a:t>
            </a:r>
          </a:p>
          <a:p>
            <a:pPr algn="ctr"/>
            <a:r>
              <a:rPr lang="de-DE" dirty="0"/>
              <a:t>(</a:t>
            </a:r>
            <a:r>
              <a:rPr lang="de-DE" i="1" dirty="0"/>
              <a:t>N</a:t>
            </a:r>
            <a:r>
              <a:rPr lang="de-DE" dirty="0"/>
              <a:t> = 323)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21854" y="1716878"/>
            <a:ext cx="13458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GO_BP</a:t>
            </a:r>
          </a:p>
          <a:p>
            <a:pPr algn="ctr"/>
            <a:r>
              <a:rPr lang="de-DE" dirty="0"/>
              <a:t>(</a:t>
            </a:r>
            <a:r>
              <a:rPr lang="de-DE" i="1" dirty="0"/>
              <a:t>N</a:t>
            </a:r>
            <a:r>
              <a:rPr lang="de-DE" dirty="0"/>
              <a:t> = 4,631)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609273" y="4237182"/>
            <a:ext cx="146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median</a:t>
            </a:r>
            <a:r>
              <a:rPr lang="de-DE" dirty="0"/>
              <a:t> = 72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998855" y="4237182"/>
            <a:ext cx="145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median</a:t>
            </a:r>
            <a:r>
              <a:rPr lang="de-DE" dirty="0"/>
              <a:t> = 11</a:t>
            </a:r>
          </a:p>
        </p:txBody>
      </p:sp>
      <p:sp>
        <p:nvSpPr>
          <p:cNvPr id="10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17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9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Expression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Microarray</a:t>
            </a:r>
            <a:r>
              <a:rPr lang="de-DE" sz="2400" dirty="0"/>
              <a:t> </a:t>
            </a:r>
            <a:r>
              <a:rPr lang="de-DE" sz="2400" dirty="0" err="1"/>
              <a:t>compendium</a:t>
            </a:r>
            <a:r>
              <a:rPr lang="de-DE" sz="2400" dirty="0"/>
              <a:t>, </a:t>
            </a:r>
            <a:r>
              <a:rPr lang="de-DE" sz="2400" i="1" dirty="0"/>
              <a:t>N</a:t>
            </a:r>
            <a:r>
              <a:rPr lang="de-DE" sz="2400" dirty="0"/>
              <a:t> = 42)</a:t>
            </a:r>
          </a:p>
        </p:txBody>
      </p:sp>
      <p:pic>
        <p:nvPicPr>
          <p:cNvPr id="4" name="Bild 3" descr="geo2kegg_nr_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" y="2353777"/>
            <a:ext cx="4356000" cy="3970806"/>
          </a:xfrm>
          <a:prstGeom prst="rect">
            <a:avLst/>
          </a:prstGeom>
        </p:spPr>
      </p:pic>
      <p:pic>
        <p:nvPicPr>
          <p:cNvPr id="5" name="Bild 4" descr="geo2kegg_fract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9" y="2335243"/>
            <a:ext cx="4356000" cy="39893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99488" y="1717421"/>
            <a:ext cx="135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#</a:t>
            </a:r>
            <a:r>
              <a:rPr lang="de-DE" sz="2000" b="1" dirty="0" err="1"/>
              <a:t>samples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454674" y="1724443"/>
            <a:ext cx="769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/>
              <a:t>%DE</a:t>
            </a:r>
            <a:endParaRPr lang="de-DE" dirty="0"/>
          </a:p>
        </p:txBody>
      </p:sp>
      <p:sp>
        <p:nvSpPr>
          <p:cNvPr id="8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18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pic>
        <p:nvPicPr>
          <p:cNvPr id="3" name="Bild 2" descr="sbea_kegg_geo2kegg_sigs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4" y="695221"/>
            <a:ext cx="6317692" cy="575668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57200" y="1539527"/>
            <a:ext cx="229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(nominal </a:t>
            </a:r>
            <a:r>
              <a:rPr lang="de-DE" sz="2000" i="1" dirty="0">
                <a:solidFill>
                  <a:schemeClr val="tx2"/>
                </a:solidFill>
              </a:rPr>
              <a:t>p</a:t>
            </a:r>
            <a:r>
              <a:rPr lang="de-DE" sz="2000" dirty="0">
                <a:solidFill>
                  <a:schemeClr val="tx2"/>
                </a:solidFill>
              </a:rPr>
              <a:t>-</a:t>
            </a:r>
            <a:r>
              <a:rPr lang="de-DE" sz="2000" dirty="0" err="1">
                <a:solidFill>
                  <a:schemeClr val="tx2"/>
                </a:solidFill>
              </a:rPr>
              <a:t>values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81091" y="354090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08763" y="356706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7" name="Straight Arrow Connector 29"/>
          <p:cNvCxnSpPr/>
          <p:nvPr/>
        </p:nvCxnSpPr>
        <p:spPr>
          <a:xfrm flipV="1">
            <a:off x="6673275" y="356706"/>
            <a:ext cx="1" cy="53352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3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 dirty="0"/>
              <a:t>Gene </a:t>
            </a:r>
            <a:r>
              <a:rPr lang="de-DE" sz="3200" dirty="0" err="1"/>
              <a:t>expression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analysis</a:t>
            </a:r>
            <a:endParaRPr lang="de-DE" sz="3200" dirty="0"/>
          </a:p>
        </p:txBody>
      </p:sp>
      <p:pic>
        <p:nvPicPr>
          <p:cNvPr id="4" name="Inhaltsplatzhalter 3" descr="gea_w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0" r="-5820"/>
          <a:stretch>
            <a:fillRect/>
          </a:stretch>
        </p:blipFill>
        <p:spPr>
          <a:xfrm>
            <a:off x="930563" y="1727197"/>
            <a:ext cx="7289992" cy="4319996"/>
          </a:xfrm>
        </p:spPr>
      </p:pic>
      <p:sp>
        <p:nvSpPr>
          <p:cNvPr id="5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1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nrsigs_sbea_tarca_kegg_perm1k_mtcorrB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68" y="691909"/>
            <a:ext cx="6346578" cy="57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1539527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</a:t>
            </a:r>
            <a:r>
              <a:rPr lang="de-DE" sz="2000" dirty="0" err="1">
                <a:solidFill>
                  <a:schemeClr val="tx2"/>
                </a:solidFill>
              </a:rPr>
              <a:t>adjusted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i="1" dirty="0">
                <a:solidFill>
                  <a:schemeClr val="tx2"/>
                </a:solidFill>
              </a:rPr>
              <a:t>p</a:t>
            </a:r>
            <a:r>
              <a:rPr lang="de-DE" sz="2000" dirty="0">
                <a:solidFill>
                  <a:schemeClr val="tx2"/>
                </a:solidFill>
              </a:rPr>
              <a:t>-</a:t>
            </a:r>
            <a:r>
              <a:rPr lang="de-DE" sz="2000" dirty="0" err="1">
                <a:solidFill>
                  <a:schemeClr val="tx2"/>
                </a:solidFill>
              </a:rPr>
              <a:t>values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881091" y="354090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308763" y="356706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9" name="Straight Arrow Connector 29"/>
          <p:cNvCxnSpPr/>
          <p:nvPr/>
        </p:nvCxnSpPr>
        <p:spPr>
          <a:xfrm flipV="1">
            <a:off x="6673275" y="356706"/>
            <a:ext cx="1" cy="53352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6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Assessing</a:t>
            </a:r>
            <a:r>
              <a:rPr lang="de-DE" sz="3200" dirty="0"/>
              <a:t> </a:t>
            </a:r>
            <a:r>
              <a:rPr lang="de-DE" sz="3200" dirty="0" err="1"/>
              <a:t>phenotype</a:t>
            </a:r>
            <a:r>
              <a:rPr lang="de-DE" sz="3200" dirty="0"/>
              <a:t> </a:t>
            </a:r>
            <a:r>
              <a:rPr lang="de-DE" sz="3200" dirty="0" err="1"/>
              <a:t>relevance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 err="1"/>
              <a:t>Typical</a:t>
            </a:r>
            <a:r>
              <a:rPr lang="de-DE" sz="2200" dirty="0"/>
              <a:t> </a:t>
            </a:r>
            <a:r>
              <a:rPr lang="de-DE" sz="2200" dirty="0" err="1"/>
              <a:t>approach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Cherry-pick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latin typeface="+mj-lt"/>
              </a:rPr>
              <a:t>Conclude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endParaRPr lang="de-DE" dirty="0"/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An </a:t>
            </a:r>
            <a:r>
              <a:rPr lang="de-DE" sz="2200" dirty="0" err="1"/>
              <a:t>unbiased</a:t>
            </a:r>
            <a:r>
              <a:rPr lang="de-DE" sz="2200" dirty="0"/>
              <a:t> </a:t>
            </a:r>
            <a:r>
              <a:rPr lang="de-DE" sz="2200" dirty="0" err="1"/>
              <a:t>approach</a:t>
            </a:r>
            <a:r>
              <a:rPr lang="de-DE" sz="2200" dirty="0"/>
              <a:t>:</a:t>
            </a:r>
          </a:p>
          <a:p>
            <a:pPr lvl="1"/>
            <a:r>
              <a:rPr lang="de-DE" i="1" dirty="0"/>
              <a:t>A priori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accumulated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ranking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sz="2200" i="1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	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How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to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score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phenotype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relevance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of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a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gene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de-DE" sz="2200" i="1" dirty="0" err="1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set</a:t>
            </a:r>
            <a:r>
              <a:rPr lang="de-DE" sz="2200" i="1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?</a:t>
            </a:r>
            <a:r>
              <a:rPr lang="de-DE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de-DE" dirty="0"/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21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score </a:t>
            </a:r>
            <a:r>
              <a:rPr lang="de-DE" sz="3200" dirty="0" err="1"/>
              <a:t>phenotype</a:t>
            </a:r>
            <a:r>
              <a:rPr lang="de-DE" sz="3200" dirty="0"/>
              <a:t> </a:t>
            </a:r>
            <a:r>
              <a:rPr lang="de-DE" sz="3200" dirty="0" err="1"/>
              <a:t>relevance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a </a:t>
            </a:r>
            <a:r>
              <a:rPr lang="de-DE" sz="3200" dirty="0" err="1"/>
              <a:t>gene</a:t>
            </a:r>
            <a:r>
              <a:rPr lang="de-DE" sz="3200" dirty="0"/>
              <a:t> </a:t>
            </a:r>
            <a:r>
              <a:rPr lang="de-DE" sz="3200" dirty="0" err="1"/>
              <a:t>set</a:t>
            </a:r>
            <a:r>
              <a:rPr lang="de-DE" sz="3200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 err="1"/>
              <a:t>MalaCards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Human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(</a:t>
            </a:r>
            <a:r>
              <a:rPr lang="de-DE" i="1" dirty="0"/>
              <a:t>“</a:t>
            </a:r>
            <a:r>
              <a:rPr lang="de-DE" i="1" dirty="0" err="1"/>
              <a:t>GeneCards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maladies</a:t>
            </a:r>
            <a:r>
              <a:rPr lang="de-DE" i="1" dirty="0"/>
              <a:t>“</a:t>
            </a:r>
            <a:r>
              <a:rPr lang="de-DE" dirty="0"/>
              <a:t>)   </a:t>
            </a:r>
          </a:p>
          <a:p>
            <a:pPr lvl="1"/>
            <a:r>
              <a:rPr lang="de-DE" dirty="0" err="1"/>
              <a:t>Scores</a:t>
            </a:r>
            <a:r>
              <a:rPr lang="de-DE" dirty="0"/>
              <a:t> genes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experimental </a:t>
            </a:r>
            <a:r>
              <a:rPr lang="de-DE" dirty="0" err="1"/>
              <a:t>evidence</a:t>
            </a:r>
            <a:r>
              <a:rPr lang="de-DE" dirty="0"/>
              <a:t> &amp; </a:t>
            </a:r>
            <a:r>
              <a:rPr lang="de-DE" dirty="0" err="1"/>
              <a:t>co-citation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GeneAnalytics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Integrative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(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GeneCards</a:t>
            </a:r>
            <a:r>
              <a:rPr lang="de-DE" dirty="0"/>
              <a:t> Suite)</a:t>
            </a:r>
          </a:p>
          <a:p>
            <a:pPr lvl="1"/>
            <a:r>
              <a:rPr lang="de-DE" dirty="0" err="1"/>
              <a:t>Summarizes</a:t>
            </a:r>
            <a:r>
              <a:rPr lang="de-DE" dirty="0"/>
              <a:t> per-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GO &amp; KEGG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8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783788" y="1481373"/>
            <a:ext cx="778066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80847"/>
              </p:ext>
            </p:extLst>
          </p:nvPr>
        </p:nvGraphicFramePr>
        <p:xfrm>
          <a:off x="521508" y="2981603"/>
          <a:ext cx="3063742" cy="34374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3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292934"/>
                          </a:solidFill>
                        </a:rPr>
                        <a:t>Pathway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rgbClr val="292934"/>
                          </a:solidFill>
                        </a:rPr>
                        <a:t>w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Cell cycle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Ribosome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Purine</a:t>
                      </a:r>
                      <a:r>
                        <a:rPr lang="de-DE" sz="1600" baseline="0" dirty="0"/>
                        <a:t> metabolism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Pyrimidine metabolism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Pancreatic 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Glycolysis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07362"/>
              </p:ext>
            </p:extLst>
          </p:nvPr>
        </p:nvGraphicFramePr>
        <p:xfrm>
          <a:off x="5481039" y="2981603"/>
          <a:ext cx="3063742" cy="33842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3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292934"/>
                          </a:solidFill>
                        </a:rPr>
                        <a:t>Pathway</a:t>
                      </a:r>
                      <a:endParaRPr lang="en-US" sz="160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rgbClr val="292934"/>
                          </a:solidFill>
                        </a:rPr>
                        <a:t>S</a:t>
                      </a:r>
                      <a:r>
                        <a:rPr lang="de-DE" sz="1600" baseline="-25000" dirty="0" err="1">
                          <a:solidFill>
                            <a:srgbClr val="292934"/>
                          </a:solidFill>
                        </a:rPr>
                        <a:t>d</a:t>
                      </a:r>
                      <a:endParaRPr lang="en-US" sz="1600" i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Pancreatic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122.8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Pathways</a:t>
                      </a:r>
                      <a:r>
                        <a:rPr lang="de-DE" sz="1600" dirty="0"/>
                        <a:t> in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105.6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P53</a:t>
                      </a:r>
                      <a:r>
                        <a:rPr lang="de-DE" sz="1600" baseline="0" dirty="0"/>
                        <a:t> </a:t>
                      </a:r>
                      <a:r>
                        <a:rPr lang="de-DE" sz="1600" baseline="0" dirty="0" err="1"/>
                        <a:t>signaling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92.7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Cell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cycle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89.4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Thyroid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cancer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81.5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779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Glycolysis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76.3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3585250" y="1424600"/>
            <a:ext cx="17206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 </a:t>
            </a:r>
            <a:r>
              <a:rPr lang="de-DE" sz="3200" dirty="0" err="1"/>
              <a:t>Σ</a:t>
            </a:r>
            <a:r>
              <a:rPr lang="de-DE" sz="2400" dirty="0"/>
              <a:t>   </a:t>
            </a:r>
            <a:r>
              <a:rPr lang="de-DE" sz="2400" i="1" dirty="0" err="1"/>
              <a:t>w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i="1" dirty="0" err="1"/>
              <a:t>S</a:t>
            </a:r>
            <a:r>
              <a:rPr lang="de-DE" sz="2400" i="1" baseline="-25000" dirty="0" err="1"/>
              <a:t>d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</a:p>
        </p:txBody>
      </p:sp>
      <p:sp>
        <p:nvSpPr>
          <p:cNvPr id="9" name="Oval 8"/>
          <p:cNvSpPr/>
          <p:nvPr/>
        </p:nvSpPr>
        <p:spPr>
          <a:xfrm>
            <a:off x="3630748" y="1511038"/>
            <a:ext cx="498399" cy="4822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4176009" y="1481373"/>
            <a:ext cx="619324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/>
          <p:cNvCxnSpPr>
            <a:stCxn id="9" idx="2"/>
          </p:cNvCxnSpPr>
          <p:nvPr/>
        </p:nvCxnSpPr>
        <p:spPr>
          <a:xfrm flipH="1" flipV="1">
            <a:off x="3196661" y="1687863"/>
            <a:ext cx="434087" cy="64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" idx="3"/>
          </p:cNvCxnSpPr>
          <p:nvPr/>
        </p:nvCxnSpPr>
        <p:spPr>
          <a:xfrm flipH="1">
            <a:off x="2905899" y="2043929"/>
            <a:ext cx="1360808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1" idx="5"/>
          </p:cNvCxnSpPr>
          <p:nvPr/>
        </p:nvCxnSpPr>
        <p:spPr>
          <a:xfrm>
            <a:off x="5447909" y="2043929"/>
            <a:ext cx="468989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641920" y="1489606"/>
            <a:ext cx="278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Sum</a:t>
            </a:r>
            <a:r>
              <a:rPr lang="de-DE" i="1" dirty="0"/>
              <a:t> </a:t>
            </a:r>
            <a:r>
              <a:rPr lang="de-DE" i="1" dirty="0" err="1"/>
              <a:t>over</a:t>
            </a:r>
            <a:r>
              <a:rPr lang="de-DE" i="1" dirty="0"/>
              <a:t> all </a:t>
            </a:r>
            <a:r>
              <a:rPr lang="de-DE" i="1" dirty="0" err="1"/>
              <a:t>gene</a:t>
            </a:r>
            <a:r>
              <a:rPr lang="de-DE" i="1" dirty="0"/>
              <a:t> </a:t>
            </a:r>
            <a:r>
              <a:rPr lang="de-DE" i="1" dirty="0" err="1"/>
              <a:t>sets</a:t>
            </a:r>
            <a:endParaRPr lang="de-DE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4964547" y="2447459"/>
            <a:ext cx="408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Relevance</a:t>
            </a:r>
            <a:r>
              <a:rPr lang="de-DE" i="1" dirty="0"/>
              <a:t> score </a:t>
            </a:r>
            <a:r>
              <a:rPr lang="de-DE" dirty="0"/>
              <a:t>(</a:t>
            </a:r>
            <a:r>
              <a:rPr lang="de-DE" dirty="0" err="1"/>
              <a:t>MalaCards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18" name="Textfeld 17"/>
          <p:cNvSpPr txBox="1"/>
          <p:nvPr/>
        </p:nvSpPr>
        <p:spPr>
          <a:xfrm>
            <a:off x="868653" y="2447282"/>
            <a:ext cx="2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dirty="0"/>
              <a:t>(GSEA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3" name="Pfeil nach links und rechts 2"/>
          <p:cNvSpPr/>
          <p:nvPr/>
        </p:nvSpPr>
        <p:spPr>
          <a:xfrm>
            <a:off x="3956229" y="4484927"/>
            <a:ext cx="121615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>
          <a:xfrm>
            <a:off x="457200" y="376275"/>
            <a:ext cx="8229600" cy="990600"/>
          </a:xfrm>
        </p:spPr>
        <p:txBody>
          <a:bodyPr>
            <a:normAutofit/>
          </a:bodyPr>
          <a:lstStyle/>
          <a:p>
            <a:r>
              <a:rPr lang="de-DE" sz="3200" dirty="0" err="1"/>
              <a:t>Similarity</a:t>
            </a:r>
            <a:r>
              <a:rPr lang="de-DE" sz="3200" dirty="0"/>
              <a:t> </a:t>
            </a:r>
            <a:r>
              <a:rPr lang="de-DE" sz="3200" dirty="0" err="1"/>
              <a:t>between</a:t>
            </a:r>
            <a:r>
              <a:rPr lang="de-DE" sz="3200" dirty="0"/>
              <a:t> GSEA &amp; </a:t>
            </a:r>
            <a:r>
              <a:rPr lang="de-DE" sz="3200" dirty="0" err="1"/>
              <a:t>MalaCards</a:t>
            </a:r>
            <a:r>
              <a:rPr lang="de-DE" sz="3200" dirty="0"/>
              <a:t> </a:t>
            </a:r>
            <a:r>
              <a:rPr lang="de-DE" sz="3200" dirty="0" err="1"/>
              <a:t>ranking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7924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 err="1"/>
              <a:t>Phenotype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relevance</a:t>
            </a:r>
            <a:r>
              <a:rPr lang="de-DE" sz="3200" dirty="0"/>
              <a:t> </a:t>
            </a:r>
          </a:p>
        </p:txBody>
      </p:sp>
      <p:pic>
        <p:nvPicPr>
          <p:cNvPr id="4" name="Bild 3" descr="sbea_kegg_geo2kegg_rels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9" y="648854"/>
            <a:ext cx="6301293" cy="576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48407" y="341341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Self-contained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90897" y="348734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Competitive</a:t>
            </a:r>
            <a:endParaRPr lang="de-DE" dirty="0"/>
          </a:p>
        </p:txBody>
      </p:sp>
      <p:cxnSp>
        <p:nvCxnSpPr>
          <p:cNvPr id="7" name="Straight Arrow Connector 29"/>
          <p:cNvCxnSpPr/>
          <p:nvPr/>
        </p:nvCxnSpPr>
        <p:spPr>
          <a:xfrm flipV="1">
            <a:off x="5588045" y="356708"/>
            <a:ext cx="1" cy="529199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6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err="1"/>
              <a:t>Conclusion</a:t>
            </a:r>
            <a:endParaRPr lang="de-DE" sz="320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>
                <a:hlinkClick r:id="rId2"/>
              </a:rPr>
              <a:t>http://bioconductor.org/packages/GSEABenchmarkeR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r>
              <a:rPr lang="de-DE" sz="2200" dirty="0" err="1"/>
              <a:t>systematic</a:t>
            </a:r>
            <a:r>
              <a:rPr lang="de-DE" sz="2200" dirty="0"/>
              <a:t> </a:t>
            </a:r>
            <a:r>
              <a:rPr lang="de-DE" sz="2200" dirty="0" err="1"/>
              <a:t>benchmarking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existing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future</a:t>
            </a:r>
            <a:r>
              <a:rPr lang="de-DE" sz="2200" dirty="0"/>
              <a:t> EA </a:t>
            </a:r>
            <a:r>
              <a:rPr lang="de-DE" sz="2200" dirty="0" err="1"/>
              <a:t>methods</a:t>
            </a:r>
            <a:endParaRPr lang="de-DE" sz="2200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for</a:t>
            </a:r>
            <a:r>
              <a:rPr lang="de-DE" sz="2200" dirty="0"/>
              <a:t> real </a:t>
            </a:r>
            <a:r>
              <a:rPr lang="de-DE" sz="2200" dirty="0" err="1"/>
              <a:t>datasets</a:t>
            </a:r>
            <a:endParaRPr lang="de-DE" sz="2200" dirty="0"/>
          </a:p>
          <a:p>
            <a:pPr lvl="1"/>
            <a:r>
              <a:rPr lang="de-DE" b="1" dirty="0" err="1"/>
              <a:t>Self-contained</a:t>
            </a:r>
            <a:r>
              <a:rPr lang="de-DE" dirty="0"/>
              <a:t> GSA </a:t>
            </a:r>
            <a:r>
              <a:rPr lang="de-DE" dirty="0" err="1"/>
              <a:t>tests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all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pPr lvl="2"/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)</a:t>
            </a:r>
          </a:p>
          <a:p>
            <a:pPr lvl="1"/>
            <a:r>
              <a:rPr lang="de-DE" b="1" dirty="0" err="1"/>
              <a:t>Competitive</a:t>
            </a:r>
            <a:r>
              <a:rPr lang="de-DE" dirty="0"/>
              <a:t> GSA </a:t>
            </a:r>
            <a:r>
              <a:rPr lang="de-DE" dirty="0" err="1"/>
              <a:t>tests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rank </a:t>
            </a:r>
            <a:r>
              <a:rPr lang="de-DE" dirty="0" err="1"/>
              <a:t>phenotype</a:t>
            </a:r>
            <a:r>
              <a:rPr lang="de-DE" dirty="0"/>
              <a:t>-relevant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higher</a:t>
            </a:r>
            <a:endParaRPr lang="de-DE" dirty="0"/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after multiple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work</a:t>
            </a:r>
            <a:r>
              <a:rPr lang="de-DE" sz="2200" dirty="0"/>
              <a:t>-in-progress: RNA-</a:t>
            </a:r>
            <a:r>
              <a:rPr lang="de-DE" sz="2200" dirty="0" err="1"/>
              <a:t>seq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&amp; network-</a:t>
            </a:r>
            <a:r>
              <a:rPr lang="de-DE" sz="2200" dirty="0" err="1"/>
              <a:t>based</a:t>
            </a:r>
            <a:r>
              <a:rPr lang="de-DE" sz="2200" dirty="0"/>
              <a:t> </a:t>
            </a:r>
            <a:r>
              <a:rPr lang="de-DE" sz="2200" dirty="0" err="1"/>
              <a:t>methods</a:t>
            </a:r>
            <a:endParaRPr lang="de-DE" sz="2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25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0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err="1"/>
              <a:t>Acknowledgements</a:t>
            </a:r>
            <a:endParaRPr lang="de-DE" sz="32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200" dirty="0"/>
              <a:t>Mara </a:t>
            </a:r>
            <a:r>
              <a:rPr lang="de-DE" sz="2200" dirty="0" err="1"/>
              <a:t>Santarelli</a:t>
            </a:r>
            <a:endParaRPr lang="de-DE" sz="2200" dirty="0"/>
          </a:p>
          <a:p>
            <a:r>
              <a:rPr lang="de-DE" sz="2200" dirty="0" err="1"/>
              <a:t>Gergely</a:t>
            </a:r>
            <a:r>
              <a:rPr lang="de-DE" sz="2200" dirty="0"/>
              <a:t> Csaba</a:t>
            </a:r>
          </a:p>
          <a:p>
            <a:r>
              <a:rPr lang="de-DE" sz="2200" dirty="0"/>
              <a:t>Ralf Zimmer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200" dirty="0"/>
              <a:t>Lucas Schiffer</a:t>
            </a:r>
          </a:p>
          <a:p>
            <a:r>
              <a:rPr lang="de-DE" sz="2200" dirty="0"/>
              <a:t>Marcel Ramos</a:t>
            </a:r>
          </a:p>
          <a:p>
            <a:r>
              <a:rPr lang="de-DE" sz="2200" dirty="0"/>
              <a:t>Levi </a:t>
            </a:r>
            <a:r>
              <a:rPr lang="de-DE" sz="2200" dirty="0" err="1"/>
              <a:t>Waldron</a:t>
            </a:r>
            <a:endParaRPr lang="de-DE" sz="2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68" y="1652748"/>
            <a:ext cx="2177143" cy="100483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39" y="1652748"/>
            <a:ext cx="1535829" cy="1799998"/>
          </a:xfrm>
          <a:prstGeom prst="rect">
            <a:avLst/>
          </a:prstGeom>
        </p:spPr>
      </p:pic>
      <p:pic>
        <p:nvPicPr>
          <p:cNvPr id="5" name="Picture 3" descr="lmu_muenchen.gif"/>
          <p:cNvPicPr>
            <a:picLocks noChangeAspect="1"/>
          </p:cNvPicPr>
          <p:nvPr/>
        </p:nvPicPr>
        <p:blipFill>
          <a:blip r:embed="rId4"/>
          <a:srcRect t="24171" b="24171"/>
          <a:stretch>
            <a:fillRect/>
          </a:stretch>
        </p:blipFill>
        <p:spPr>
          <a:xfrm>
            <a:off x="457200" y="1689656"/>
            <a:ext cx="1811964" cy="935999"/>
          </a:xfrm>
          <a:prstGeom prst="rect">
            <a:avLst/>
          </a:prstGeom>
        </p:spPr>
      </p:pic>
      <p:pic>
        <p:nvPicPr>
          <p:cNvPr id="6" name="Picture 15" descr="lmulogo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6852" y="1631931"/>
            <a:ext cx="108843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26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6"/>
          <a:srcRect r="64571"/>
          <a:stretch/>
        </p:blipFill>
        <p:spPr>
          <a:xfrm>
            <a:off x="457200" y="5636353"/>
            <a:ext cx="1433069" cy="71999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164" y="5636353"/>
            <a:ext cx="1151998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b="1" cap="none" dirty="0" err="1">
                <a:latin typeface="Arial"/>
                <a:cs typeface="Arial"/>
              </a:rPr>
              <a:t>Thank</a:t>
            </a:r>
            <a:r>
              <a:rPr lang="de-DE" sz="3600" b="1" cap="none" dirty="0">
                <a:latin typeface="Arial"/>
                <a:cs typeface="Arial"/>
              </a:rPr>
              <a:t> </a:t>
            </a:r>
            <a:r>
              <a:rPr lang="de-DE" sz="3600" b="1" cap="none" dirty="0" err="1">
                <a:latin typeface="Arial"/>
                <a:cs typeface="Arial"/>
              </a:rPr>
              <a:t>you</a:t>
            </a:r>
            <a:r>
              <a:rPr lang="de-DE" sz="3600" b="1" cap="none" dirty="0">
                <a:latin typeface="Arial"/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133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Currently</a:t>
            </a:r>
            <a:r>
              <a:rPr lang="de-DE" sz="3200" dirty="0"/>
              <a:t> </a:t>
            </a:r>
            <a:r>
              <a:rPr lang="de-DE" sz="3200" dirty="0" err="1"/>
              <a:t>available</a:t>
            </a:r>
            <a:r>
              <a:rPr lang="de-DE" sz="3200" dirty="0"/>
              <a:t> </a:t>
            </a:r>
            <a:r>
              <a:rPr lang="de-DE" sz="3200" dirty="0" err="1"/>
              <a:t>methods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ora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safe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samgs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ebm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mgsa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padog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globaltest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roast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[11]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camera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gsva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nbeaMethods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ggea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spia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pathnet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degraph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topogsa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ganpa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cepa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netgsa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4140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28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0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0" y="49869"/>
            <a:ext cx="6993603" cy="6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1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GSA </a:t>
            </a:r>
            <a:r>
              <a:rPr lang="de-DE" sz="3200" dirty="0" err="1"/>
              <a:t>theory</a:t>
            </a:r>
            <a:r>
              <a:rPr lang="de-DE" sz="3200" dirty="0"/>
              <a:t>: null </a:t>
            </a:r>
            <a:r>
              <a:rPr lang="de-DE" sz="3200" dirty="0" err="1"/>
              <a:t>hypothesis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Goeman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Bühlmann</a:t>
            </a:r>
            <a:r>
              <a:rPr lang="de-DE" sz="1800" dirty="0"/>
              <a:t>. </a:t>
            </a:r>
            <a:r>
              <a:rPr lang="de-DE" sz="1800" dirty="0" err="1">
                <a:solidFill>
                  <a:srgbClr val="3366FF"/>
                </a:solidFill>
              </a:rPr>
              <a:t>Analyzing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data</a:t>
            </a:r>
            <a:r>
              <a:rPr lang="de-DE" sz="1800" dirty="0">
                <a:solidFill>
                  <a:srgbClr val="3366FF"/>
                </a:solidFill>
              </a:rPr>
              <a:t> in </a:t>
            </a:r>
            <a:r>
              <a:rPr lang="de-DE" sz="1800" dirty="0" err="1">
                <a:solidFill>
                  <a:srgbClr val="3366FF"/>
                </a:solidFill>
              </a:rPr>
              <a:t>terms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sets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methodological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issues</a:t>
            </a:r>
            <a:r>
              <a:rPr lang="de-DE" sz="1800" dirty="0"/>
              <a:t>. </a:t>
            </a:r>
            <a:r>
              <a:rPr lang="de-DE" sz="1800" i="1" dirty="0" err="1">
                <a:solidFill>
                  <a:schemeClr val="bg1">
                    <a:lumMod val="50000"/>
                  </a:schemeClr>
                </a:solidFill>
              </a:rPr>
              <a:t>Bioinformatics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23(8):980-7, 2007.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 err="1"/>
              <a:t>Competitive</a:t>
            </a:r>
            <a:r>
              <a:rPr lang="de-DE" sz="2200" dirty="0"/>
              <a:t>:</a:t>
            </a:r>
          </a:p>
          <a:p>
            <a:pPr lvl="1"/>
            <a:r>
              <a:rPr lang="de-DE" i="1" dirty="0"/>
              <a:t>The genes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interest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at</a:t>
            </a:r>
            <a:r>
              <a:rPr lang="de-DE" i="1" dirty="0"/>
              <a:t> </a:t>
            </a:r>
            <a:r>
              <a:rPr lang="de-DE" i="1" dirty="0" err="1"/>
              <a:t>most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often</a:t>
            </a:r>
            <a:r>
              <a:rPr lang="de-DE" i="1" dirty="0"/>
              <a:t> DE                  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genes not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endParaRPr lang="de-DE" i="1" dirty="0"/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Self-contained</a:t>
            </a:r>
            <a:r>
              <a:rPr lang="de-DE" sz="2200" dirty="0"/>
              <a:t>: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genes in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interest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DE</a:t>
            </a:r>
          </a:p>
          <a:p>
            <a:endParaRPr lang="de-DE" sz="2200" dirty="0"/>
          </a:p>
          <a:p>
            <a:pPr marL="274320" lvl="1" indent="0">
              <a:buNone/>
            </a:pPr>
            <a:r>
              <a:rPr lang="de-DE" dirty="0"/>
              <a:t> </a:t>
            </a:r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94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Benchmark </a:t>
            </a:r>
            <a:r>
              <a:rPr lang="de-DE" sz="3200" dirty="0" err="1"/>
              <a:t>criteria</a:t>
            </a:r>
            <a:r>
              <a:rPr lang="de-DE" sz="3200" dirty="0"/>
              <a:t> &amp; </a:t>
            </a:r>
            <a:r>
              <a:rPr lang="de-DE" sz="3200" dirty="0" err="1"/>
              <a:t>issues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Applicability</a:t>
            </a:r>
            <a:endParaRPr lang="de-DE" sz="2400" dirty="0"/>
          </a:p>
          <a:p>
            <a:pPr lvl="1"/>
            <a:r>
              <a:rPr lang="de-DE" sz="2000" dirty="0" err="1"/>
              <a:t>Runtime</a:t>
            </a:r>
            <a:r>
              <a:rPr lang="de-DE" sz="2000" dirty="0"/>
              <a:t> &amp; </a:t>
            </a:r>
            <a:r>
              <a:rPr lang="de-DE" sz="2000" dirty="0" err="1"/>
              <a:t>data</a:t>
            </a:r>
            <a:r>
              <a:rPr lang="de-DE" sz="2000" dirty="0"/>
              <a:t> type (</a:t>
            </a:r>
            <a:r>
              <a:rPr lang="de-DE" sz="2000" dirty="0" err="1"/>
              <a:t>microarray</a:t>
            </a:r>
            <a:r>
              <a:rPr lang="de-DE" sz="2000" dirty="0"/>
              <a:t> / RNA-</a:t>
            </a:r>
            <a:r>
              <a:rPr lang="de-DE" sz="2000" dirty="0" err="1"/>
              <a:t>seq</a:t>
            </a:r>
            <a:r>
              <a:rPr lang="de-DE" sz="2000" dirty="0"/>
              <a:t>)</a:t>
            </a:r>
          </a:p>
          <a:p>
            <a:pPr lvl="1"/>
            <a:endParaRPr lang="de-DE" sz="800" dirty="0"/>
          </a:p>
          <a:p>
            <a:r>
              <a:rPr lang="de-DE" sz="2400" dirty="0"/>
              <a:t>Statistical </a:t>
            </a:r>
            <a:r>
              <a:rPr lang="de-DE" sz="2400" dirty="0" err="1"/>
              <a:t>significance</a:t>
            </a:r>
            <a:endParaRPr lang="de-DE" sz="2400" dirty="0"/>
          </a:p>
          <a:p>
            <a:pPr lvl="1"/>
            <a:r>
              <a:rPr lang="de-DE" sz="2000" dirty="0"/>
              <a:t>Type I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inflation</a:t>
            </a:r>
            <a:r>
              <a:rPr lang="de-DE" sz="2000" dirty="0"/>
              <a:t> &amp; </a:t>
            </a:r>
            <a:r>
              <a:rPr lang="de-DE" sz="2000" dirty="0" err="1"/>
              <a:t>permutation</a:t>
            </a:r>
            <a:r>
              <a:rPr lang="de-DE" sz="2000" dirty="0"/>
              <a:t> </a:t>
            </a:r>
            <a:r>
              <a:rPr lang="de-DE" sz="2000" i="1" dirty="0"/>
              <a:t>p</a:t>
            </a:r>
            <a:r>
              <a:rPr lang="de-DE" sz="2000" dirty="0"/>
              <a:t>-</a:t>
            </a:r>
            <a:r>
              <a:rPr lang="de-DE" sz="2000" dirty="0" err="1"/>
              <a:t>values</a:t>
            </a:r>
            <a:endParaRPr lang="de-DE" sz="2000" dirty="0"/>
          </a:p>
          <a:p>
            <a:pPr lvl="1"/>
            <a:endParaRPr lang="de-DE" sz="800" dirty="0"/>
          </a:p>
          <a:p>
            <a:r>
              <a:rPr lang="de-DE" sz="2400" dirty="0" err="1"/>
              <a:t>Phenotype</a:t>
            </a:r>
            <a:r>
              <a:rPr lang="de-DE" sz="2400" dirty="0"/>
              <a:t> </a:t>
            </a:r>
            <a:r>
              <a:rPr lang="de-DE" sz="2400" dirty="0" err="1"/>
              <a:t>relevance</a:t>
            </a:r>
            <a:r>
              <a:rPr lang="de-DE" sz="2400" dirty="0"/>
              <a:t> </a:t>
            </a:r>
          </a:p>
          <a:p>
            <a:pPr lvl="1"/>
            <a:r>
              <a:rPr lang="de-DE" sz="2000" i="1" dirty="0"/>
              <a:t>Ad hoc</a:t>
            </a:r>
            <a:r>
              <a:rPr lang="de-DE" sz="2000" dirty="0"/>
              <a:t> </a:t>
            </a:r>
            <a:r>
              <a:rPr lang="de-DE" sz="2000" dirty="0" err="1"/>
              <a:t>biological</a:t>
            </a:r>
            <a:r>
              <a:rPr lang="de-DE" sz="2000" dirty="0"/>
              <a:t> </a:t>
            </a:r>
            <a:r>
              <a:rPr lang="de-DE" sz="2000" dirty="0" err="1"/>
              <a:t>reasoning</a:t>
            </a:r>
            <a:r>
              <a:rPr lang="de-DE" sz="2000" dirty="0"/>
              <a:t> </a:t>
            </a:r>
          </a:p>
          <a:p>
            <a:pPr lvl="1"/>
            <a:endParaRPr lang="de-DE" sz="800" dirty="0"/>
          </a:p>
          <a:p>
            <a:r>
              <a:rPr lang="de-DE" sz="2400" dirty="0" err="1"/>
              <a:t>Reproducibility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extensibility</a:t>
            </a:r>
            <a:endParaRPr lang="de-DE" sz="2400" dirty="0"/>
          </a:p>
          <a:p>
            <a:pPr lvl="1"/>
            <a:r>
              <a:rPr lang="de-DE" sz="2000" dirty="0" err="1"/>
              <a:t>Reproduce</a:t>
            </a:r>
            <a:r>
              <a:rPr lang="de-DE" sz="2000" dirty="0"/>
              <a:t> </a:t>
            </a:r>
            <a:r>
              <a:rPr lang="de-DE" sz="2000" dirty="0" err="1"/>
              <a:t>existing</a:t>
            </a:r>
            <a:r>
              <a:rPr lang="de-DE" sz="2000" dirty="0"/>
              <a:t> </a:t>
            </a:r>
            <a:r>
              <a:rPr lang="de-DE" sz="2000" dirty="0" err="1"/>
              <a:t>assessments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additional </a:t>
            </a:r>
            <a:r>
              <a:rPr lang="de-DE" sz="2000" dirty="0" err="1"/>
              <a:t>methods</a:t>
            </a:r>
            <a:endParaRPr lang="de-DE" sz="2000" dirty="0"/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30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Essential </a:t>
            </a:r>
            <a:r>
              <a:rPr lang="de-DE" sz="3200" dirty="0" err="1"/>
              <a:t>functions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15821"/>
            <a:ext cx="8229600" cy="1170708"/>
          </a:xfr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geo2kegg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	</a:t>
            </a:r>
            <a:r>
              <a:rPr lang="de-DE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Microarray</a:t>
            </a:r>
            <a:r>
              <a:rPr lang="de-DE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compendium</a:t>
            </a:r>
            <a:endParaRPr lang="de-DE" sz="1900" dirty="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tcga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	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RNA-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seq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 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compendium</a:t>
            </a:r>
            <a:endParaRPr lang="de-DE" sz="2000" dirty="0">
              <a:solidFill>
                <a:srgbClr val="57576E"/>
              </a:solidFill>
              <a:cs typeface="American Typewriter"/>
            </a:endParaRP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loadEData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path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to</a:t>
            </a:r>
            <a:r>
              <a:rPr lang="de-DE" sz="2000" dirty="0">
                <a:latin typeface="American Typewriter"/>
                <a:cs typeface="American Typewriter"/>
              </a:rPr>
              <a:t>/</a:t>
            </a:r>
            <a:r>
              <a:rPr lang="de-DE" sz="2000" dirty="0" err="1">
                <a:latin typeface="American Typewriter"/>
                <a:cs typeface="American Typewriter"/>
              </a:rPr>
              <a:t>edata</a:t>
            </a:r>
            <a:r>
              <a:rPr lang="mr-IN" sz="2000" dirty="0">
                <a:latin typeface="American Typewriter"/>
                <a:cs typeface="American Typewriter"/>
              </a:rPr>
              <a:t>“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)		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User-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defined</a:t>
            </a:r>
            <a:r>
              <a:rPr lang="de-DE" sz="2000" dirty="0">
                <a:solidFill>
                  <a:srgbClr val="57576E"/>
                </a:solidFill>
                <a:cs typeface="American Typewriter"/>
              </a:rPr>
              <a:t> </a:t>
            </a:r>
            <a:r>
              <a:rPr lang="de-DE" sz="2000" dirty="0" err="1">
                <a:solidFill>
                  <a:srgbClr val="57576E"/>
                </a:solidFill>
                <a:cs typeface="American Typewriter"/>
              </a:rPr>
              <a:t>data</a:t>
            </a:r>
            <a:endParaRPr lang="de-DE" sz="2000" dirty="0">
              <a:solidFill>
                <a:srgbClr val="57576E"/>
              </a:solidFill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solidFill>
                <a:schemeClr val="tx2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3819252"/>
            <a:ext cx="8229600" cy="822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runDE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de.method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runEA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gs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57200" y="5308594"/>
            <a:ext cx="8229600" cy="114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padj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typeI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evalTypeIError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perm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rel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 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evalRelevance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res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rel.ranks</a:t>
            </a:r>
            <a:r>
              <a:rPr lang="de-DE" sz="2000" dirty="0">
                <a:latin typeface="American Typewriter"/>
                <a:cs typeface="American Typewriter"/>
              </a:rPr>
              <a:t>, data2pheno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)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57200" y="1548236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Expression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data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3359745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Execution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of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selected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DE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and</a:t>
            </a: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 EA </a:t>
            </a:r>
            <a:r>
              <a:rPr lang="de-DE" sz="2000" b="1" dirty="0" err="1">
                <a:solidFill>
                  <a:srgbClr val="292934"/>
                </a:solidFill>
                <a:cs typeface="American Typewriter"/>
              </a:rPr>
              <a:t>methods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57200" y="4849087"/>
            <a:ext cx="8229600" cy="459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>
                <a:solidFill>
                  <a:srgbClr val="292934"/>
                </a:solidFill>
                <a:cs typeface="American Typewriter"/>
              </a:rPr>
              <a:t>Benchmarking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996542" y="1604880"/>
            <a:ext cx="173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merican Typewriter"/>
                <a:cs typeface="American Typewriter"/>
              </a:rPr>
              <a:t>BiocFileCache</a:t>
            </a:r>
            <a:endParaRPr lang="de-DE" dirty="0">
              <a:latin typeface="American Typewriter"/>
              <a:cs typeface="American Typewriter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168436" y="341971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merican Typewriter"/>
                <a:cs typeface="American Typewriter"/>
              </a:rPr>
              <a:t>BiocParallel</a:t>
            </a:r>
            <a:endParaRPr lang="de-DE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982429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Statistical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  <a:r>
              <a:rPr lang="de-DE" sz="2400" dirty="0"/>
              <a:t>(nominal </a:t>
            </a:r>
            <a:r>
              <a:rPr lang="de-DE" sz="2400" i="1" dirty="0"/>
              <a:t>p</a:t>
            </a:r>
            <a:r>
              <a:rPr lang="de-DE" sz="2400" dirty="0"/>
              <a:t>-</a:t>
            </a:r>
            <a:r>
              <a:rPr lang="de-DE" sz="2400" dirty="0" err="1"/>
              <a:t>values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latin typeface="American Typewriter"/>
                <a:cs typeface="American Typewriter"/>
              </a:rPr>
              <a:t>kegg.gs</a:t>
            </a:r>
            <a:r>
              <a:rPr lang="de-DE" sz="2000" dirty="0">
                <a:latin typeface="American Typewriter"/>
                <a:cs typeface="American Typewriter"/>
              </a:rPr>
              <a:t> &lt;-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getGenesets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latin typeface="American Typewriter"/>
                <a:cs typeface="American Typewriter"/>
              </a:rPr>
              <a:t>org</a:t>
            </a:r>
            <a:r>
              <a:rPr lang="de-DE" sz="2000" dirty="0"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hsa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latin typeface="American Typewriter"/>
                <a:cs typeface="American Typewriter"/>
              </a:rPr>
              <a:t>db</a:t>
            </a:r>
            <a:r>
              <a:rPr lang="de-DE" sz="2000" dirty="0"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kegg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&gt;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runEA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edat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(),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gs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kegg.gs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=0.05, </a:t>
            </a:r>
            <a:r>
              <a:rPr lang="de-DE" sz="2000" b="1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padj</a:t>
            </a:r>
            <a:r>
              <a:rPr lang="de-DE" sz="2000" b="1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b="1" dirty="0" err="1">
                <a:latin typeface="American Typewriter"/>
                <a:cs typeface="American Typewriter"/>
              </a:rPr>
              <a:t>none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bpPlot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what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sig.sets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endParaRPr lang="de-DE" sz="2000" dirty="0">
              <a:solidFill>
                <a:srgbClr val="292934"/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32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6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Statistical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adjusted</a:t>
            </a:r>
            <a:r>
              <a:rPr lang="de-DE" sz="2400" dirty="0"/>
              <a:t> </a:t>
            </a:r>
            <a:r>
              <a:rPr lang="de-DE" sz="2400" i="1" dirty="0"/>
              <a:t>p</a:t>
            </a:r>
            <a:r>
              <a:rPr lang="de-DE" sz="2400" dirty="0"/>
              <a:t>-</a:t>
            </a:r>
            <a:r>
              <a:rPr lang="de-DE" sz="2400" dirty="0" err="1"/>
              <a:t>values</a:t>
            </a:r>
            <a:r>
              <a:rPr lang="de-DE" sz="2400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&lt;-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evalNrSigSets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res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alpha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=0.05, </a:t>
            </a:r>
            <a:r>
              <a:rPr lang="de-DE" sz="2000" b="1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padj</a:t>
            </a:r>
            <a:r>
              <a:rPr lang="de-DE" sz="2000" b="1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b="1" dirty="0">
                <a:latin typeface="American Typewriter"/>
                <a:cs typeface="American Typewriter"/>
              </a:rPr>
              <a:t>BH</a:t>
            </a:r>
            <a:r>
              <a:rPr lang="mr-IN" sz="2000" b="1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bpPlot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(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sig.sets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, </a:t>
            </a:r>
            <a:r>
              <a:rPr lang="de-DE" sz="2000" dirty="0" err="1">
                <a:solidFill>
                  <a:srgbClr val="292934"/>
                </a:solidFill>
                <a:latin typeface="American Typewriter"/>
                <a:cs typeface="American Typewriter"/>
              </a:rPr>
              <a:t>what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=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sig.sets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solidFill>
                  <a:srgbClr val="292934"/>
                </a:solidFill>
                <a:latin typeface="American Typewriter"/>
                <a:cs typeface="American Typewriter"/>
              </a:rPr>
              <a:t>)</a:t>
            </a:r>
          </a:p>
          <a:p>
            <a:pPr marL="0" indent="0">
              <a:buNone/>
            </a:pPr>
            <a:endParaRPr lang="de-DE" sz="2000" dirty="0">
              <a:solidFill>
                <a:srgbClr val="292934"/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33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0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Application</a:t>
            </a:r>
            <a:r>
              <a:rPr lang="de-DE" sz="3200" dirty="0"/>
              <a:t> in a </a:t>
            </a:r>
            <a:r>
              <a:rPr lang="de-DE" sz="3200" dirty="0" err="1"/>
              <a:t>controlled</a:t>
            </a:r>
            <a:r>
              <a:rPr lang="de-DE" sz="3200" dirty="0"/>
              <a:t> </a:t>
            </a:r>
            <a:r>
              <a:rPr lang="de-DE" sz="3200" dirty="0" err="1"/>
              <a:t>setup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Golub</a:t>
            </a:r>
            <a:r>
              <a:rPr lang="de-DE" sz="1800" dirty="0"/>
              <a:t> et al. </a:t>
            </a:r>
            <a:r>
              <a:rPr lang="de-DE" sz="1800" dirty="0" err="1">
                <a:solidFill>
                  <a:srgbClr val="3366FF"/>
                </a:solidFill>
              </a:rPr>
              <a:t>Molecular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classification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cancer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discovery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and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prediction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by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monitoring</a:t>
            </a:r>
            <a:r>
              <a:rPr lang="de-DE" sz="1800" dirty="0"/>
              <a:t>. </a:t>
            </a:r>
            <a:r>
              <a:rPr lang="de-DE" sz="18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286(5439):531-7, 1999.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/>
              <a:t>Random sample </a:t>
            </a:r>
            <a:r>
              <a:rPr lang="de-DE" sz="2200" dirty="0" err="1"/>
              <a:t>labels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Shuffle sample </a:t>
            </a:r>
            <a:r>
              <a:rPr lang="de-DE" dirty="0" err="1"/>
              <a:t>labels</a:t>
            </a:r>
            <a:r>
              <a:rPr lang="de-DE" dirty="0"/>
              <a:t> (</a:t>
            </a:r>
            <a:r>
              <a:rPr lang="de-DE" dirty="0" err="1"/>
              <a:t>case</a:t>
            </a:r>
            <a:r>
              <a:rPr lang="de-DE" dirty="0"/>
              <a:t> vs. </a:t>
            </a:r>
            <a:r>
              <a:rPr lang="de-DE" dirty="0" err="1"/>
              <a:t>control</a:t>
            </a:r>
            <a:r>
              <a:rPr lang="de-DE" dirty="0"/>
              <a:t>) 1000x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: #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i="1" dirty="0"/>
              <a:t>p</a:t>
            </a:r>
            <a:r>
              <a:rPr lang="de-DE" dirty="0"/>
              <a:t> &lt; 0.05 (= type I </a:t>
            </a:r>
            <a:r>
              <a:rPr lang="de-DE" dirty="0" err="1"/>
              <a:t>error</a:t>
            </a:r>
            <a:r>
              <a:rPr lang="de-DE" dirty="0"/>
              <a:t> rate)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34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5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Statistical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significance</a:t>
            </a:r>
            <a:r>
              <a:rPr lang="de-DE" sz="32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98914" y="1539527"/>
            <a:ext cx="21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(Type I </a:t>
            </a:r>
            <a:r>
              <a:rPr lang="de-DE" sz="2000" dirty="0" err="1">
                <a:solidFill>
                  <a:schemeClr val="tx2"/>
                </a:solidFill>
              </a:rPr>
              <a:t>error</a:t>
            </a:r>
            <a:r>
              <a:rPr lang="de-DE" sz="2000" dirty="0">
                <a:solidFill>
                  <a:schemeClr val="tx2"/>
                </a:solidFill>
              </a:rPr>
              <a:t> rate)</a:t>
            </a:r>
          </a:p>
        </p:txBody>
      </p:sp>
      <p:pic>
        <p:nvPicPr>
          <p:cNvPr id="3" name="Bild 2" descr="kegg_typeI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43" y="691909"/>
            <a:ext cx="6227999" cy="576899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98768" y="4913107"/>
            <a:ext cx="68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225604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Application</a:t>
            </a:r>
            <a:r>
              <a:rPr lang="de-DE" sz="3200" dirty="0"/>
              <a:t> in a </a:t>
            </a:r>
            <a:r>
              <a:rPr lang="de-DE" sz="3200" dirty="0" err="1"/>
              <a:t>controlled</a:t>
            </a:r>
            <a:r>
              <a:rPr lang="de-DE" sz="3200" dirty="0"/>
              <a:t> </a:t>
            </a:r>
            <a:r>
              <a:rPr lang="de-DE" sz="3200" dirty="0" err="1"/>
              <a:t>setup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971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Golub</a:t>
            </a:r>
            <a:r>
              <a:rPr lang="de-DE" sz="1800" dirty="0"/>
              <a:t> et al. </a:t>
            </a:r>
            <a:r>
              <a:rPr lang="de-DE" sz="1800" dirty="0" err="1">
                <a:solidFill>
                  <a:srgbClr val="3366FF"/>
                </a:solidFill>
              </a:rPr>
              <a:t>Molecular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classification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of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cancer</a:t>
            </a:r>
            <a:r>
              <a:rPr lang="de-DE" sz="1800" dirty="0">
                <a:solidFill>
                  <a:srgbClr val="3366FF"/>
                </a:solidFill>
              </a:rPr>
              <a:t>: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discovery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and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class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prediction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by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gene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expression</a:t>
            </a:r>
            <a:r>
              <a:rPr lang="de-DE" sz="1800" dirty="0">
                <a:solidFill>
                  <a:srgbClr val="3366FF"/>
                </a:solidFill>
              </a:rPr>
              <a:t> </a:t>
            </a:r>
            <a:r>
              <a:rPr lang="de-DE" sz="1800" dirty="0" err="1">
                <a:solidFill>
                  <a:srgbClr val="3366FF"/>
                </a:solidFill>
              </a:rPr>
              <a:t>monitoring</a:t>
            </a:r>
            <a:r>
              <a:rPr lang="de-DE" sz="1800" dirty="0"/>
              <a:t>. </a:t>
            </a:r>
            <a:r>
              <a:rPr lang="de-DE" sz="18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286(5439):531-7, 1999.</a:t>
            </a:r>
          </a:p>
          <a:p>
            <a:pPr marL="0" indent="0">
              <a:buNone/>
            </a:pPr>
            <a:endParaRPr lang="de-DE" sz="2200" dirty="0"/>
          </a:p>
          <a:p>
            <a:r>
              <a:rPr lang="de-DE" sz="2200" dirty="0">
                <a:solidFill>
                  <a:schemeClr val="bg1">
                    <a:lumMod val="65000"/>
                  </a:schemeClr>
                </a:solidFill>
              </a:rPr>
              <a:t>Random sample </a:t>
            </a:r>
            <a:r>
              <a:rPr lang="de-DE" sz="2200" dirty="0" err="1">
                <a:solidFill>
                  <a:schemeClr val="bg1">
                    <a:lumMod val="65000"/>
                  </a:schemeClr>
                </a:solidFill>
              </a:rPr>
              <a:t>labels</a:t>
            </a:r>
            <a:r>
              <a:rPr lang="de-DE" sz="22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Shuffle sample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labels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vs.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control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 1000x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In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each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permutation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: #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gene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sets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&lt; 0.05 (= type I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error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rate) </a:t>
            </a:r>
          </a:p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Random </a:t>
            </a:r>
            <a:r>
              <a:rPr lang="de-DE" sz="2200" dirty="0" err="1"/>
              <a:t>gene</a:t>
            </a:r>
            <a:r>
              <a:rPr lang="de-DE" sz="2200" dirty="0"/>
              <a:t> </a:t>
            </a:r>
            <a:r>
              <a:rPr lang="de-DE" sz="2200" dirty="0" err="1"/>
              <a:t>sets</a:t>
            </a:r>
            <a:r>
              <a:rPr lang="de-DE" sz="2200" dirty="0"/>
              <a:t>:</a:t>
            </a:r>
          </a:p>
          <a:p>
            <a:pPr lvl="1"/>
            <a:r>
              <a:rPr lang="de-DE" dirty="0"/>
              <a:t>100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i="1" dirty="0"/>
              <a:t>s</a:t>
            </a:r>
            <a:r>
              <a:rPr lang="de-DE" dirty="0"/>
              <a:t> in {5, 10, ... , 250, 500}</a:t>
            </a:r>
          </a:p>
          <a:p>
            <a:pPr lvl="1"/>
            <a:r>
              <a:rPr lang="de-DE" dirty="0"/>
              <a:t>Are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? </a:t>
            </a:r>
          </a:p>
          <a:p>
            <a:pPr marL="274320" lvl="1" indent="0">
              <a:buNone/>
            </a:pPr>
            <a:endParaRPr lang="de-DE" sz="22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36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random_gs_size_robust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41" y="714999"/>
            <a:ext cx="6336000" cy="577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Random</a:t>
            </a:r>
            <a:br>
              <a:rPr lang="de-DE" sz="3200" dirty="0"/>
            </a:br>
            <a:r>
              <a:rPr lang="de-DE" sz="3200" dirty="0"/>
              <a:t>   </a:t>
            </a:r>
            <a:r>
              <a:rPr lang="de-DE" sz="3200" dirty="0" err="1"/>
              <a:t>gene</a:t>
            </a:r>
            <a:r>
              <a:rPr lang="de-DE" sz="3200" dirty="0"/>
              <a:t> </a:t>
            </a:r>
            <a:r>
              <a:rPr lang="de-DE" sz="3200" dirty="0" err="1"/>
              <a:t>sets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30495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Runtime</a:t>
            </a:r>
            <a:endParaRPr lang="de-DE" sz="3200" dirty="0"/>
          </a:p>
        </p:txBody>
      </p:sp>
      <p:pic>
        <p:nvPicPr>
          <p:cNvPr id="4" name="Bild 3" descr="sbea_go_geo2kegg_run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68" y="744451"/>
            <a:ext cx="6331213" cy="576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209032" y="4387338"/>
            <a:ext cx="86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sec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36234" y="2891113"/>
            <a:ext cx="149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min 40 sec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36234" y="1350942"/>
            <a:ext cx="16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15 min 40 sec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57200" y="6112029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Intel Xeon </a:t>
            </a:r>
            <a:r>
              <a:rPr lang="fi-FI" dirty="0"/>
              <a:t>2.7 </a:t>
            </a:r>
            <a:r>
              <a:rPr lang="fi-FI" dirty="0" err="1"/>
              <a:t>GHz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210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b="15656"/>
          <a:stretch/>
        </p:blipFill>
        <p:spPr>
          <a:xfrm>
            <a:off x="1268846" y="600362"/>
            <a:ext cx="6881735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76649451"/>
              </p:ext>
            </p:extLst>
          </p:nvPr>
        </p:nvGraphicFramePr>
        <p:xfrm>
          <a:off x="517557" y="2135458"/>
          <a:ext cx="3544646" cy="1280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7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Not</a:t>
                      </a:r>
                      <a:r>
                        <a:rPr lang="de-DE" baseline="0" dirty="0"/>
                        <a:t> 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de-DE" b="1" dirty="0"/>
                        <a:t>In GS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GD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GD</a:t>
                      </a:r>
                      <a:r>
                        <a:rPr lang="de-DE" sz="1600" baseline="0" dirty="0"/>
                        <a:t>c</a:t>
                      </a:r>
                      <a:endParaRPr lang="en-US" sz="1600" i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de-DE" b="1" dirty="0"/>
                        <a:t>Not in GS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</a:t>
                      </a:r>
                      <a:r>
                        <a:rPr lang="de-DE" sz="1600" baseline="0" dirty="0"/>
                        <a:t>c</a:t>
                      </a:r>
                      <a:r>
                        <a:rPr lang="de-DE" sz="2400" baseline="-25000" dirty="0"/>
                        <a:t>D</a:t>
                      </a:r>
                      <a:endParaRPr lang="en-US" sz="1600" i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m</a:t>
                      </a:r>
                      <a:r>
                        <a:rPr lang="de-DE" sz="2400" baseline="-25000" dirty="0"/>
                        <a:t>G</a:t>
                      </a:r>
                      <a:r>
                        <a:rPr lang="de-DE" sz="1600" baseline="0" dirty="0"/>
                        <a:t>c</a:t>
                      </a:r>
                      <a:r>
                        <a:rPr lang="de-DE" sz="2400" baseline="-25000" dirty="0"/>
                        <a:t>D</a:t>
                      </a:r>
                      <a:r>
                        <a:rPr lang="de-DE" sz="1600" baseline="0" dirty="0"/>
                        <a:t>c</a:t>
                      </a:r>
                      <a:endParaRPr lang="en-US" sz="1600" i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64" y="4455572"/>
            <a:ext cx="4094730" cy="21600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288" y="2619842"/>
            <a:ext cx="26193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/>
          <p:nvPr/>
        </p:nvSpPr>
        <p:spPr>
          <a:xfrm>
            <a:off x="7261943" y="264293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21"/>
          <p:cNvSpPr/>
          <p:nvPr/>
        </p:nvSpPr>
        <p:spPr>
          <a:xfrm>
            <a:off x="6892488" y="33056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22"/>
          <p:cNvSpPr/>
          <p:nvPr/>
        </p:nvSpPr>
        <p:spPr>
          <a:xfrm>
            <a:off x="8111688" y="2883077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23"/>
          <p:cNvSpPr/>
          <p:nvPr/>
        </p:nvSpPr>
        <p:spPr>
          <a:xfrm>
            <a:off x="6610778" y="36866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24"/>
          <p:cNvSpPr/>
          <p:nvPr/>
        </p:nvSpPr>
        <p:spPr>
          <a:xfrm>
            <a:off x="8340288" y="353424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25"/>
          <p:cNvSpPr/>
          <p:nvPr/>
        </p:nvSpPr>
        <p:spPr>
          <a:xfrm>
            <a:off x="7437433" y="4349352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27"/>
          <p:cNvCxnSpPr>
            <a:stCxn id="9" idx="0"/>
            <a:endCxn id="8" idx="2"/>
          </p:cNvCxnSpPr>
          <p:nvPr/>
        </p:nvCxnSpPr>
        <p:spPr>
          <a:xfrm flipV="1">
            <a:off x="7044888" y="2795332"/>
            <a:ext cx="369455" cy="510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>
            <a:stCxn id="9" idx="3"/>
            <a:endCxn id="10" idx="1"/>
          </p:cNvCxnSpPr>
          <p:nvPr/>
        </p:nvCxnSpPr>
        <p:spPr>
          <a:xfrm flipV="1">
            <a:off x="7197288" y="2959277"/>
            <a:ext cx="914400" cy="4225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1"/>
          <p:cNvCxnSpPr>
            <a:stCxn id="9" idx="2"/>
            <a:endCxn id="11" idx="0"/>
          </p:cNvCxnSpPr>
          <p:nvPr/>
        </p:nvCxnSpPr>
        <p:spPr>
          <a:xfrm flipH="1">
            <a:off x="6763178" y="3458042"/>
            <a:ext cx="28171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33"/>
          <p:cNvCxnSpPr>
            <a:stCxn id="13" idx="0"/>
            <a:endCxn id="9" idx="2"/>
          </p:cNvCxnSpPr>
          <p:nvPr/>
        </p:nvCxnSpPr>
        <p:spPr>
          <a:xfrm flipH="1" flipV="1">
            <a:off x="7044888" y="3458042"/>
            <a:ext cx="544945" cy="89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36"/>
          <p:cNvCxnSpPr>
            <a:stCxn id="13" idx="1"/>
            <a:endCxn id="11" idx="3"/>
          </p:cNvCxnSpPr>
          <p:nvPr/>
        </p:nvCxnSpPr>
        <p:spPr>
          <a:xfrm flipH="1" flipV="1">
            <a:off x="6915578" y="3762842"/>
            <a:ext cx="521855" cy="6627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17557" y="496455"/>
            <a:ext cx="792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Khatri et al. </a:t>
            </a:r>
            <a:r>
              <a:rPr lang="en-US" dirty="0">
                <a:solidFill>
                  <a:srgbClr val="0070C0"/>
                </a:solidFill>
              </a:rPr>
              <a:t>Ten years of pathway analysis: current approaches and outstanding challenges.</a:t>
            </a:r>
            <a:r>
              <a:rPr lang="en-US" dirty="0"/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Biol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8(2):1002375, 2012.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17557" y="1411202"/>
            <a:ext cx="3544646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1st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overrepresentation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i="1" dirty="0"/>
              <a:t>de</a:t>
            </a:r>
            <a:r>
              <a:rPr lang="de-DE" dirty="0"/>
              <a:t> genes)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629164" y="3741076"/>
            <a:ext cx="4088269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2nd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scoring</a:t>
            </a:r>
            <a:r>
              <a:rPr lang="de-DE" dirty="0"/>
              <a:t> on </a:t>
            </a:r>
            <a:r>
              <a:rPr lang="de-DE" i="1" dirty="0"/>
              <a:t>all</a:t>
            </a:r>
            <a:r>
              <a:rPr lang="de-DE" dirty="0"/>
              <a:t> genes)</a:t>
            </a:r>
            <a:endParaRPr lang="de-DE" i="1" dirty="0">
              <a:solidFill>
                <a:srgbClr val="0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319376" y="1812292"/>
            <a:ext cx="3525780" cy="646331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3rd Generation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)</a:t>
            </a:r>
            <a:endParaRPr lang="de-DE" i="1" dirty="0">
              <a:solidFill>
                <a:srgbClr val="000000"/>
              </a:solidFill>
            </a:endParaRPr>
          </a:p>
        </p:txBody>
      </p:sp>
      <p:sp>
        <p:nvSpPr>
          <p:cNvPr id="22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4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3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80"/>
            <a:ext cx="9144000" cy="6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199" y="1600200"/>
            <a:ext cx="8409709" cy="4876800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200" dirty="0">
              <a:latin typeface="Wingdings"/>
              <a:ea typeface="Wingdings"/>
              <a:cs typeface="Wingdings"/>
              <a:sym typeface="Wingdings"/>
            </a:endParaRPr>
          </a:p>
          <a:p>
            <a:pPr marL="0" indent="0">
              <a:buNone/>
            </a:pPr>
            <a:r>
              <a:rPr lang="de-DE" sz="2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dirty="0">
                <a:sym typeface="Wingdings"/>
              </a:rPr>
              <a:t> </a:t>
            </a:r>
            <a:r>
              <a:rPr lang="de-DE" sz="2200" dirty="0" err="1"/>
              <a:t>Theoretical</a:t>
            </a:r>
            <a:r>
              <a:rPr lang="de-DE" sz="2200" dirty="0"/>
              <a:t> </a:t>
            </a:r>
            <a:r>
              <a:rPr lang="de-DE" sz="2200" dirty="0" err="1"/>
              <a:t>optimum</a:t>
            </a:r>
            <a:r>
              <a:rPr lang="de-DE" sz="2200" dirty="0"/>
              <a:t>  </a:t>
            </a:r>
            <a:r>
              <a:rPr lang="de-DE" sz="2200" b="1" i="1" dirty="0" err="1"/>
              <a:t>X</a:t>
            </a:r>
            <a:r>
              <a:rPr lang="de-DE" sz="2200" b="1" i="1" baseline="-25000" dirty="0" err="1"/>
              <a:t>opt</a:t>
            </a:r>
            <a:r>
              <a:rPr lang="de-DE" sz="2200" b="1" i="1" baseline="-25000" dirty="0"/>
              <a:t> </a:t>
            </a:r>
            <a:r>
              <a:rPr lang="de-DE" sz="2200" dirty="0"/>
              <a:t> :</a:t>
            </a:r>
          </a:p>
          <a:p>
            <a:pPr marL="457200" lvl="1" indent="0">
              <a:buNone/>
            </a:pPr>
            <a:r>
              <a:rPr lang="de-DE" sz="2000" dirty="0"/>
              <a:t>GSEA </a:t>
            </a:r>
            <a:r>
              <a:rPr lang="de-DE" sz="2000" dirty="0" err="1"/>
              <a:t>ranking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identical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MalaCards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sz="2200" dirty="0">
                <a:sym typeface="Wingdings"/>
              </a:rPr>
              <a:t> Ratio </a:t>
            </a:r>
            <a:r>
              <a:rPr lang="de-DE" sz="2200" b="1" i="1" dirty="0"/>
              <a:t>X</a:t>
            </a:r>
            <a:r>
              <a:rPr lang="de-DE" sz="2200" dirty="0"/>
              <a:t> /  </a:t>
            </a:r>
            <a:r>
              <a:rPr lang="de-DE" sz="2200" b="1" i="1" dirty="0" err="1"/>
              <a:t>X</a:t>
            </a:r>
            <a:r>
              <a:rPr lang="de-DE" sz="2200" b="1" i="1" baseline="-25000" dirty="0" err="1"/>
              <a:t>Opt</a:t>
            </a:r>
            <a:r>
              <a:rPr lang="de-DE" sz="2200" b="1" i="1" baseline="-25000" dirty="0"/>
              <a:t>  </a:t>
            </a:r>
            <a:r>
              <a:rPr lang="de-DE" sz="2200" dirty="0"/>
              <a:t>:</a:t>
            </a:r>
            <a:endParaRPr lang="de-DE" sz="2200" b="1" i="1" baseline="-25000" dirty="0"/>
          </a:p>
          <a:p>
            <a:pPr marL="457200" lvl="1" indent="0">
              <a:buNone/>
            </a:pPr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datasets</a:t>
            </a:r>
            <a:r>
              <a:rPr lang="de-DE" sz="2000" dirty="0"/>
              <a:t> (</a:t>
            </a:r>
            <a:r>
              <a:rPr lang="de-DE" sz="2000" i="1" dirty="0" err="1"/>
              <a:t>MalaCards</a:t>
            </a:r>
            <a:r>
              <a:rPr lang="de-DE" sz="2000" i="1" dirty="0"/>
              <a:t> </a:t>
            </a:r>
            <a:r>
              <a:rPr lang="de-DE" sz="2000" i="1" dirty="0" err="1"/>
              <a:t>scores</a:t>
            </a:r>
            <a:r>
              <a:rPr lang="de-DE" sz="2000" i="1" dirty="0"/>
              <a:t> </a:t>
            </a:r>
            <a:r>
              <a:rPr lang="de-DE" sz="2000" i="1" dirty="0" err="1"/>
              <a:t>scale</a:t>
            </a:r>
            <a:r>
              <a:rPr lang="de-DE" sz="2000" i="1" dirty="0"/>
              <a:t> </a:t>
            </a:r>
            <a:r>
              <a:rPr lang="de-DE" sz="2000" i="1" dirty="0" err="1"/>
              <a:t>differently</a:t>
            </a:r>
            <a:r>
              <a:rPr lang="de-DE" sz="2000" i="1" dirty="0"/>
              <a:t>!</a:t>
            </a:r>
            <a:r>
              <a:rPr lang="de-DE" sz="2000" dirty="0"/>
              <a:t>)</a:t>
            </a:r>
          </a:p>
          <a:p>
            <a:pPr marL="57150" indent="0">
              <a:buNone/>
            </a:pPr>
            <a:endParaRPr lang="de-DE" sz="2400" dirty="0"/>
          </a:p>
        </p:txBody>
      </p:sp>
      <p:sp>
        <p:nvSpPr>
          <p:cNvPr id="1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41</a:t>
            </a:fld>
            <a:endParaRPr lang="de-DE" sz="1200" b="0" dirty="0">
              <a:solidFill>
                <a:schemeClr val="tx1"/>
              </a:solidFill>
            </a:endParaRPr>
          </a:p>
        </p:txBody>
      </p:sp>
      <p:sp>
        <p:nvSpPr>
          <p:cNvPr id="19" name="Titel 16"/>
          <p:cNvSpPr>
            <a:spLocks noGrp="1"/>
          </p:cNvSpPr>
          <p:nvPr>
            <p:ph type="title"/>
          </p:nvPr>
        </p:nvSpPr>
        <p:spPr>
          <a:xfrm>
            <a:off x="457200" y="376275"/>
            <a:ext cx="8229600" cy="990600"/>
          </a:xfrm>
        </p:spPr>
        <p:txBody>
          <a:bodyPr>
            <a:normAutofit/>
          </a:bodyPr>
          <a:lstStyle/>
          <a:p>
            <a:r>
              <a:rPr lang="de-DE" sz="3200" dirty="0" err="1"/>
              <a:t>Similarity</a:t>
            </a:r>
            <a:r>
              <a:rPr lang="de-DE" sz="3200" dirty="0"/>
              <a:t> </a:t>
            </a:r>
            <a:r>
              <a:rPr lang="de-DE" sz="3200" dirty="0" err="1"/>
              <a:t>between</a:t>
            </a:r>
            <a:r>
              <a:rPr lang="de-DE" sz="3200" dirty="0"/>
              <a:t> GSEA &amp; </a:t>
            </a:r>
            <a:r>
              <a:rPr lang="de-DE" sz="3200" dirty="0" err="1"/>
              <a:t>MalaCards</a:t>
            </a:r>
            <a:r>
              <a:rPr lang="de-DE" sz="3200" dirty="0"/>
              <a:t> </a:t>
            </a:r>
            <a:r>
              <a:rPr lang="de-DE" sz="3200" dirty="0" err="1"/>
              <a:t>ranking</a:t>
            </a:r>
            <a:endParaRPr lang="de-DE" sz="3200" dirty="0"/>
          </a:p>
        </p:txBody>
      </p:sp>
      <p:sp>
        <p:nvSpPr>
          <p:cNvPr id="20" name="Oval 19"/>
          <p:cNvSpPr/>
          <p:nvPr/>
        </p:nvSpPr>
        <p:spPr>
          <a:xfrm>
            <a:off x="4783788" y="1481373"/>
            <a:ext cx="778066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3585250" y="1424600"/>
            <a:ext cx="29803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 </a:t>
            </a:r>
            <a:r>
              <a:rPr lang="de-DE" sz="3200" dirty="0" err="1"/>
              <a:t>Σ</a:t>
            </a:r>
            <a:r>
              <a:rPr lang="de-DE" sz="2400" dirty="0"/>
              <a:t>   </a:t>
            </a:r>
            <a:r>
              <a:rPr lang="de-DE" sz="2400" i="1" dirty="0" err="1"/>
              <a:t>w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i="1" dirty="0" err="1"/>
              <a:t>S</a:t>
            </a:r>
            <a:r>
              <a:rPr lang="de-DE" sz="2400" i="1" baseline="-25000" dirty="0" err="1"/>
              <a:t>d</a:t>
            </a:r>
            <a:r>
              <a:rPr lang="de-DE" sz="2400" dirty="0"/>
              <a:t>(</a:t>
            </a:r>
            <a:r>
              <a:rPr lang="de-DE" sz="2400" i="1" dirty="0"/>
              <a:t>i</a:t>
            </a:r>
            <a:r>
              <a:rPr lang="de-DE" sz="2400" dirty="0"/>
              <a:t>)     =  </a:t>
            </a:r>
            <a:r>
              <a:rPr lang="de-DE" sz="2400" b="1" i="1" dirty="0"/>
              <a:t>X</a:t>
            </a:r>
            <a:r>
              <a:rPr lang="de-DE" sz="2400" dirty="0"/>
              <a:t>  </a:t>
            </a:r>
          </a:p>
        </p:txBody>
      </p:sp>
      <p:sp>
        <p:nvSpPr>
          <p:cNvPr id="22" name="Oval 21"/>
          <p:cNvSpPr/>
          <p:nvPr/>
        </p:nvSpPr>
        <p:spPr>
          <a:xfrm>
            <a:off x="3630748" y="1511038"/>
            <a:ext cx="498399" cy="4822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4176009" y="1481373"/>
            <a:ext cx="619324" cy="6590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/>
          <p:cNvCxnSpPr>
            <a:stCxn id="22" idx="2"/>
          </p:cNvCxnSpPr>
          <p:nvPr/>
        </p:nvCxnSpPr>
        <p:spPr>
          <a:xfrm flipH="1" flipV="1">
            <a:off x="3196661" y="1687863"/>
            <a:ext cx="434087" cy="64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3" idx="3"/>
          </p:cNvCxnSpPr>
          <p:nvPr/>
        </p:nvCxnSpPr>
        <p:spPr>
          <a:xfrm flipH="1">
            <a:off x="2905899" y="2043929"/>
            <a:ext cx="1360808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0" idx="5"/>
          </p:cNvCxnSpPr>
          <p:nvPr/>
        </p:nvCxnSpPr>
        <p:spPr>
          <a:xfrm>
            <a:off x="5447909" y="2043929"/>
            <a:ext cx="468989" cy="4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641920" y="1489606"/>
            <a:ext cx="278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Sum</a:t>
            </a:r>
            <a:r>
              <a:rPr lang="de-DE" i="1" dirty="0"/>
              <a:t> </a:t>
            </a:r>
            <a:r>
              <a:rPr lang="de-DE" i="1" dirty="0" err="1"/>
              <a:t>over</a:t>
            </a:r>
            <a:r>
              <a:rPr lang="de-DE" i="1" dirty="0"/>
              <a:t> all </a:t>
            </a:r>
            <a:r>
              <a:rPr lang="de-DE" i="1" dirty="0" err="1"/>
              <a:t>gene</a:t>
            </a:r>
            <a:r>
              <a:rPr lang="de-DE" i="1" dirty="0"/>
              <a:t> </a:t>
            </a:r>
            <a:r>
              <a:rPr lang="de-DE" i="1" dirty="0" err="1"/>
              <a:t>sets</a:t>
            </a:r>
            <a:endParaRPr lang="de-DE" i="1" dirty="0"/>
          </a:p>
        </p:txBody>
      </p:sp>
      <p:sp>
        <p:nvSpPr>
          <p:cNvPr id="28" name="Textfeld 27"/>
          <p:cNvSpPr txBox="1"/>
          <p:nvPr/>
        </p:nvSpPr>
        <p:spPr>
          <a:xfrm>
            <a:off x="4779827" y="2447459"/>
            <a:ext cx="408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Relevance</a:t>
            </a:r>
            <a:r>
              <a:rPr lang="de-DE" i="1" dirty="0"/>
              <a:t> score </a:t>
            </a:r>
            <a:r>
              <a:rPr lang="de-DE" dirty="0"/>
              <a:t>(</a:t>
            </a:r>
            <a:r>
              <a:rPr lang="de-DE" dirty="0" err="1"/>
              <a:t>MalaCards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  <p:sp>
        <p:nvSpPr>
          <p:cNvPr id="29" name="Textfeld 28"/>
          <p:cNvSpPr txBox="1"/>
          <p:nvPr/>
        </p:nvSpPr>
        <p:spPr>
          <a:xfrm>
            <a:off x="868653" y="2447282"/>
            <a:ext cx="2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dirty="0"/>
              <a:t>(GSEA </a:t>
            </a:r>
            <a:r>
              <a:rPr lang="de-DE" dirty="0" err="1"/>
              <a:t>ranking</a:t>
            </a:r>
            <a:r>
              <a:rPr lang="de-DE" dirty="0"/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0813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8E095-FFBA-F540-9D0E-F74B9F76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31"/>
            <a:ext cx="9144000" cy="62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0" y="49869"/>
            <a:ext cx="6993603" cy="6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Currently</a:t>
            </a:r>
            <a:r>
              <a:rPr lang="de-DE" sz="3200" dirty="0"/>
              <a:t> </a:t>
            </a:r>
            <a:r>
              <a:rPr lang="de-DE" sz="3200" dirty="0" err="1"/>
              <a:t>available</a:t>
            </a:r>
            <a:r>
              <a:rPr lang="de-DE" sz="3200" dirty="0"/>
              <a:t> </a:t>
            </a:r>
            <a:r>
              <a:rPr lang="de-DE" sz="3200" dirty="0" err="1"/>
              <a:t>methods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sbeaMethods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ora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safe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samgs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ebm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mgsa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padog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globaltest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roast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[11]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camera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gsva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&gt;  </a:t>
            </a:r>
            <a:r>
              <a:rPr lang="de-DE" sz="2000" i="1" dirty="0" err="1">
                <a:solidFill>
                  <a:srgbClr val="558ED5"/>
                </a:solidFill>
                <a:latin typeface="American Typewriter"/>
                <a:cs typeface="American Typewriter"/>
              </a:rPr>
              <a:t>EnrichmentBrowser</a:t>
            </a:r>
            <a:r>
              <a:rPr lang="de-DE" sz="2000" dirty="0">
                <a:latin typeface="American Typewriter"/>
                <a:cs typeface="American Typewriter"/>
              </a:rPr>
              <a:t>::</a:t>
            </a:r>
            <a:r>
              <a:rPr lang="de-DE" sz="2000" dirty="0" err="1">
                <a:solidFill>
                  <a:srgbClr val="A53926"/>
                </a:solidFill>
                <a:latin typeface="American Typewriter"/>
                <a:cs typeface="American Typewriter"/>
              </a:rPr>
              <a:t>nbeaMethods</a:t>
            </a:r>
            <a:r>
              <a:rPr lang="de-DE" sz="2000" dirty="0">
                <a:solidFill>
                  <a:srgbClr val="A53926"/>
                </a:solidFill>
                <a:latin typeface="American Typewriter"/>
                <a:cs typeface="American Typewriter"/>
              </a:rPr>
              <a:t>()</a:t>
            </a: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[1]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ggea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spia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pathnet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degraph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 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topogsa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endParaRPr lang="de-DE" sz="2000" dirty="0">
              <a:latin typeface="American Typewriter"/>
              <a:cs typeface="American Typewriter"/>
            </a:endParaRPr>
          </a:p>
          <a:p>
            <a:pPr marL="0" indent="0">
              <a:buNone/>
            </a:pPr>
            <a:r>
              <a:rPr lang="de-DE" sz="2000" dirty="0">
                <a:latin typeface="American Typewriter"/>
                <a:cs typeface="American Typewriter"/>
              </a:rPr>
              <a:t>  [6]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ganpa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cepa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    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netgsa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 err="1">
                <a:latin typeface="American Typewriter"/>
                <a:cs typeface="American Typewriter"/>
              </a:rPr>
              <a:t>nea</a:t>
            </a:r>
            <a:r>
              <a:rPr lang="mr-IN" sz="2000" dirty="0">
                <a:latin typeface="American Typewriter"/>
                <a:cs typeface="American Typewriter"/>
              </a:rPr>
              <a:t>"</a:t>
            </a:r>
            <a:r>
              <a:rPr lang="de-DE" sz="2000" dirty="0">
                <a:latin typeface="American Typewriter"/>
                <a:cs typeface="American Typewriter"/>
              </a:rPr>
              <a:t>		</a:t>
            </a:r>
          </a:p>
        </p:txBody>
      </p:sp>
      <p:sp>
        <p:nvSpPr>
          <p:cNvPr id="4" name="Foliennummernplatzhalter 7"/>
          <p:cNvSpPr txBox="1">
            <a:spLocks/>
          </p:cNvSpPr>
          <p:nvPr/>
        </p:nvSpPr>
        <p:spPr>
          <a:xfrm>
            <a:off x="6553200" y="64140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7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0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Enrichment</a:t>
            </a:r>
            <a:r>
              <a:rPr lang="de-DE" sz="3200" dirty="0"/>
              <a:t> </a:t>
            </a:r>
            <a:r>
              <a:rPr lang="de-DE" sz="3200" dirty="0" err="1"/>
              <a:t>analysis</a:t>
            </a:r>
            <a:r>
              <a:rPr lang="de-DE" sz="3200" dirty="0"/>
              <a:t> in </a:t>
            </a:r>
            <a:r>
              <a:rPr lang="de-DE" sz="3200" dirty="0" err="1"/>
              <a:t>practice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GO/KEGG </a:t>
            </a:r>
            <a:r>
              <a:rPr lang="de-DE" sz="2200" dirty="0" err="1"/>
              <a:t>overrepresentation</a:t>
            </a:r>
            <a:endParaRPr lang="de-DE" sz="22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 err="1"/>
              <a:t>Dozens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methods</a:t>
            </a:r>
            <a:r>
              <a:rPr lang="de-DE" sz="2200" dirty="0"/>
              <a:t> </a:t>
            </a:r>
            <a:r>
              <a:rPr lang="de-DE" sz="2200" dirty="0" err="1"/>
              <a:t>published</a:t>
            </a:r>
            <a:r>
              <a:rPr lang="de-DE" sz="2200" dirty="0"/>
              <a:t>, </a:t>
            </a:r>
            <a:r>
              <a:rPr lang="de-DE" sz="2200" dirty="0" err="1"/>
              <a:t>partly</a:t>
            </a:r>
            <a:r>
              <a:rPr lang="de-DE" sz="2200" dirty="0"/>
              <a:t> </a:t>
            </a:r>
            <a:r>
              <a:rPr lang="de-DE" sz="2200" dirty="0" err="1"/>
              <a:t>available</a:t>
            </a:r>
            <a:r>
              <a:rPr lang="de-DE" sz="2200" dirty="0"/>
              <a:t> (in </a:t>
            </a:r>
            <a:r>
              <a:rPr lang="de-DE" sz="2200" dirty="0" err="1"/>
              <a:t>BioC</a:t>
            </a:r>
            <a:r>
              <a:rPr lang="de-DE" sz="2200" dirty="0"/>
              <a:t>)</a:t>
            </a:r>
          </a:p>
          <a:p>
            <a:r>
              <a:rPr lang="de-DE" sz="2200" dirty="0"/>
              <a:t>Development </a:t>
            </a:r>
            <a:r>
              <a:rPr lang="de-DE" sz="2200" dirty="0" err="1"/>
              <a:t>of</a:t>
            </a:r>
            <a:r>
              <a:rPr lang="de-DE" sz="2200" dirty="0"/>
              <a:t> additional </a:t>
            </a:r>
            <a:r>
              <a:rPr lang="de-DE" sz="2200" dirty="0" err="1"/>
              <a:t>methods</a:t>
            </a:r>
            <a:r>
              <a:rPr lang="de-DE" sz="2200" dirty="0"/>
              <a:t> </a:t>
            </a:r>
            <a:r>
              <a:rPr lang="de-DE" sz="2200" dirty="0" err="1"/>
              <a:t>ongoing</a:t>
            </a:r>
            <a:endParaRPr lang="de-DE" sz="2200" dirty="0"/>
          </a:p>
          <a:p>
            <a:pPr marL="0" indent="0">
              <a:buNone/>
            </a:pPr>
            <a:endParaRPr lang="de-DE" sz="800" dirty="0"/>
          </a:p>
          <a:p>
            <a:r>
              <a:rPr lang="de-DE" sz="2200" dirty="0"/>
              <a:t>Lack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standards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 </a:t>
            </a:r>
            <a:r>
              <a:rPr lang="de-DE" sz="2200" dirty="0" err="1"/>
              <a:t>evaluation</a:t>
            </a:r>
            <a:endParaRPr lang="de-DE" sz="2200" dirty="0"/>
          </a:p>
          <a:p>
            <a:pPr lvl="1"/>
            <a:r>
              <a:rPr lang="de-DE" dirty="0" err="1"/>
              <a:t>No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“ 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consistently</a:t>
            </a:r>
            <a:endParaRPr lang="de-DE" dirty="0"/>
          </a:p>
          <a:p>
            <a:pPr lvl="1"/>
            <a:endParaRPr lang="de-DE" sz="2200" dirty="0"/>
          </a:p>
          <a:p>
            <a:pPr marL="57150" indent="0">
              <a:buNone/>
            </a:pPr>
            <a:endParaRPr lang="de-DE" sz="2600" dirty="0"/>
          </a:p>
        </p:txBody>
      </p:sp>
      <p:sp>
        <p:nvSpPr>
          <p:cNvPr id="7" name="Foliennummernplatzhalter 7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A41CC-DFBB-D44D-8770-475179CE1C90}" type="slidenum">
              <a:rPr lang="de-DE" sz="1200" b="0" smtClean="0">
                <a:solidFill>
                  <a:schemeClr val="tx1"/>
                </a:solidFill>
              </a:rPr>
              <a:pPr algn="r"/>
              <a:t>8</a:t>
            </a:fld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2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E4CA1-B278-8B44-904C-ABD3129C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67"/>
            <a:ext cx="9144000" cy="62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39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it">
  <a:themeElements>
    <a:clrScheme name="Klarheit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larhe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Klarheit.thmx</Template>
  <TotalTime>1097</TotalTime>
  <Words>1265</Words>
  <Application>Microsoft Macintosh PowerPoint</Application>
  <PresentationFormat>On-screen Show (4:3)</PresentationFormat>
  <Paragraphs>339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American Typewriter</vt:lpstr>
      <vt:lpstr>Arial</vt:lpstr>
      <vt:lpstr>Calibri</vt:lpstr>
      <vt:lpstr>Wingdings</vt:lpstr>
      <vt:lpstr>Klarheit</vt:lpstr>
      <vt:lpstr>Functional enrichment analysis of high-throughput omics data</vt:lpstr>
      <vt:lpstr>Gene expression data analysis</vt:lpstr>
      <vt:lpstr>GSA theory: null hypothesis</vt:lpstr>
      <vt:lpstr>PowerPoint Presentation</vt:lpstr>
      <vt:lpstr>PowerPoint Presentation</vt:lpstr>
      <vt:lpstr>PowerPoint Presentation</vt:lpstr>
      <vt:lpstr>Currently available methods</vt:lpstr>
      <vt:lpstr>Enrichment analysis in practice</vt:lpstr>
      <vt:lpstr>PowerPoint Presentation</vt:lpstr>
      <vt:lpstr>PowerPoint Presentation</vt:lpstr>
      <vt:lpstr>Hands-on practice</vt:lpstr>
      <vt:lpstr>GSEA Benchmark panel</vt:lpstr>
      <vt:lpstr>GSEA Benchmark panel</vt:lpstr>
      <vt:lpstr>GSEA Benchmark panel</vt:lpstr>
      <vt:lpstr>GSA Benchmarking in action ...</vt:lpstr>
      <vt:lpstr>PowerPoint Presentation</vt:lpstr>
      <vt:lpstr>Gene set size (min = 5, max = 500)</vt:lpstr>
      <vt:lpstr>Expression data (Microarray compendium, N = 42)</vt:lpstr>
      <vt:lpstr>Statistical    significance </vt:lpstr>
      <vt:lpstr>Statistical    significance </vt:lpstr>
      <vt:lpstr>Assessing phenotype relevance</vt:lpstr>
      <vt:lpstr>How to score phenotype relevance of a gene set?</vt:lpstr>
      <vt:lpstr>Similarity between GSEA &amp; MalaCards ranking</vt:lpstr>
      <vt:lpstr>Phenotype    relevance </vt:lpstr>
      <vt:lpstr>Conclusion</vt:lpstr>
      <vt:lpstr>Acknowledgements</vt:lpstr>
      <vt:lpstr>Thank you!</vt:lpstr>
      <vt:lpstr>Currently available methods</vt:lpstr>
      <vt:lpstr>PowerPoint Presentation</vt:lpstr>
      <vt:lpstr>Benchmark criteria &amp; issues</vt:lpstr>
      <vt:lpstr>Essential functions</vt:lpstr>
      <vt:lpstr>Statistical significance (nominal p-values)</vt:lpstr>
      <vt:lpstr>Statistical significance (adjusted p-values)</vt:lpstr>
      <vt:lpstr>Application in a controlled setup</vt:lpstr>
      <vt:lpstr>Statistical    significance </vt:lpstr>
      <vt:lpstr>Application in a controlled setup</vt:lpstr>
      <vt:lpstr>Random    gene sets</vt:lpstr>
      <vt:lpstr>Runtime</vt:lpstr>
      <vt:lpstr>PowerPoint Presentation</vt:lpstr>
      <vt:lpstr>PowerPoint Presentation</vt:lpstr>
      <vt:lpstr>Similarity between GSEA &amp; MalaCards ranking</vt:lpstr>
    </vt:vector>
  </TitlesOfParts>
  <Company>LMU Munich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CNV</dc:title>
  <dc:creator>Ludwig Geistlinger</dc:creator>
  <cp:lastModifiedBy>Ludwig Geistlinger</cp:lastModifiedBy>
  <cp:revision>245</cp:revision>
  <dcterms:created xsi:type="dcterms:W3CDTF">2016-09-25T18:15:41Z</dcterms:created>
  <dcterms:modified xsi:type="dcterms:W3CDTF">2019-06-25T18:22:33Z</dcterms:modified>
</cp:coreProperties>
</file>